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8" r:id="rId3"/>
    <p:sldId id="452" r:id="rId4"/>
    <p:sldId id="504" r:id="rId5"/>
    <p:sldId id="259" r:id="rId6"/>
    <p:sldId id="453" r:id="rId7"/>
    <p:sldId id="462" r:id="rId8"/>
    <p:sldId id="454" r:id="rId9"/>
    <p:sldId id="455" r:id="rId10"/>
    <p:sldId id="463" r:id="rId11"/>
    <p:sldId id="490" r:id="rId12"/>
    <p:sldId id="460" r:id="rId13"/>
    <p:sldId id="461" r:id="rId14"/>
    <p:sldId id="466" r:id="rId15"/>
    <p:sldId id="457" r:id="rId16"/>
    <p:sldId id="467" r:id="rId17"/>
    <p:sldId id="468" r:id="rId18"/>
    <p:sldId id="469" r:id="rId19"/>
    <p:sldId id="505" r:id="rId20"/>
    <p:sldId id="495" r:id="rId21"/>
    <p:sldId id="458" r:id="rId22"/>
    <p:sldId id="456" r:id="rId23"/>
    <p:sldId id="470" r:id="rId24"/>
    <p:sldId id="459" r:id="rId25"/>
    <p:sldId id="473" r:id="rId26"/>
    <p:sldId id="474" r:id="rId27"/>
    <p:sldId id="475" r:id="rId28"/>
    <p:sldId id="498" r:id="rId29"/>
    <p:sldId id="496" r:id="rId30"/>
    <p:sldId id="497" r:id="rId31"/>
    <p:sldId id="499" r:id="rId32"/>
    <p:sldId id="471" r:id="rId33"/>
    <p:sldId id="472" r:id="rId34"/>
    <p:sldId id="476" r:id="rId35"/>
    <p:sldId id="477" r:id="rId36"/>
    <p:sldId id="478" r:id="rId37"/>
    <p:sldId id="479" r:id="rId38"/>
    <p:sldId id="484" r:id="rId39"/>
    <p:sldId id="500" r:id="rId40"/>
    <p:sldId id="480" r:id="rId41"/>
    <p:sldId id="482" r:id="rId42"/>
    <p:sldId id="483" r:id="rId43"/>
    <p:sldId id="481" r:id="rId44"/>
    <p:sldId id="485" r:id="rId45"/>
    <p:sldId id="486" r:id="rId46"/>
    <p:sldId id="489" r:id="rId47"/>
    <p:sldId id="464" r:id="rId48"/>
    <p:sldId id="491" r:id="rId49"/>
    <p:sldId id="492" r:id="rId50"/>
    <p:sldId id="493" r:id="rId51"/>
    <p:sldId id="488" r:id="rId52"/>
    <p:sldId id="507" r:id="rId53"/>
    <p:sldId id="510" r:id="rId54"/>
    <p:sldId id="508" r:id="rId55"/>
    <p:sldId id="509" r:id="rId56"/>
    <p:sldId id="501" r:id="rId57"/>
    <p:sldId id="269" r:id="rId58"/>
    <p:sldId id="502" r:id="rId59"/>
    <p:sldId id="503" r:id="rId60"/>
    <p:sldId id="263" r:id="rId61"/>
    <p:sldId id="264" r:id="rId62"/>
    <p:sldId id="270" r:id="rId63"/>
    <p:sldId id="261" r:id="rId64"/>
    <p:sldId id="262" r:id="rId65"/>
    <p:sldId id="265" r:id="rId66"/>
    <p:sldId id="266" r:id="rId67"/>
    <p:sldId id="267" r:id="rId68"/>
    <p:sldId id="512" r:id="rId69"/>
    <p:sldId id="511" r:id="rId70"/>
    <p:sldId id="26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7F5"/>
    <a:srgbClr val="E0F2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6"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notesViewPr>
    <p:cSldViewPr snapToGrid="0">
      <p:cViewPr varScale="1">
        <p:scale>
          <a:sx n="85" d="100"/>
          <a:sy n="85" d="100"/>
        </p:scale>
        <p:origin x="310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203DB-BDEA-4FD8-A1DB-07EFD0EA61C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0D7C922-C9F7-43B0-9B27-74CACE31603A}">
      <dgm:prSet phldrT="[Text]" custT="1"/>
      <dgm:spPr/>
      <dgm:t>
        <a:bodyPr/>
        <a:lstStyle/>
        <a:p>
          <a:r>
            <a:rPr lang="en-US" sz="1300" dirty="0"/>
            <a:t>QP</a:t>
          </a:r>
        </a:p>
      </dgm:t>
    </dgm:pt>
    <dgm:pt modelId="{76503593-B5E1-4C4D-92DC-DCC448A64D6A}" type="parTrans" cxnId="{6E061346-A680-46F8-A513-65A74BE94888}">
      <dgm:prSet/>
      <dgm:spPr/>
      <dgm:t>
        <a:bodyPr/>
        <a:lstStyle/>
        <a:p>
          <a:endParaRPr lang="en-US" sz="1300"/>
        </a:p>
      </dgm:t>
    </dgm:pt>
    <dgm:pt modelId="{4673AE54-BD8D-4E9C-87D1-3384181B6556}" type="sibTrans" cxnId="{6E061346-A680-46F8-A513-65A74BE94888}">
      <dgm:prSet custT="1"/>
      <dgm:spPr/>
      <dgm:t>
        <a:bodyPr/>
        <a:lstStyle/>
        <a:p>
          <a:endParaRPr lang="en-US" sz="1300"/>
        </a:p>
      </dgm:t>
    </dgm:pt>
    <dgm:pt modelId="{BD565CFD-C8F7-4BD9-AD17-773FAB043FBD}">
      <dgm:prSet phldrT="[Text]" custT="1"/>
      <dgm:spPr/>
      <dgm:t>
        <a:bodyPr/>
        <a:lstStyle/>
        <a:p>
          <a:r>
            <a:rPr lang="en-US" sz="1300" dirty="0"/>
            <a:t>Services </a:t>
          </a:r>
        </a:p>
      </dgm:t>
    </dgm:pt>
    <dgm:pt modelId="{160F990B-116A-47C0-AE4C-19EA1FF8D60C}" type="parTrans" cxnId="{832C8812-B492-470F-A5F0-A1530F7A4DED}">
      <dgm:prSet/>
      <dgm:spPr/>
      <dgm:t>
        <a:bodyPr/>
        <a:lstStyle/>
        <a:p>
          <a:endParaRPr lang="en-US" sz="1300"/>
        </a:p>
      </dgm:t>
    </dgm:pt>
    <dgm:pt modelId="{F178D239-D9E8-4BE6-AF2A-61505E698A2A}" type="sibTrans" cxnId="{832C8812-B492-470F-A5F0-A1530F7A4DED}">
      <dgm:prSet custT="1"/>
      <dgm:spPr/>
      <dgm:t>
        <a:bodyPr/>
        <a:lstStyle/>
        <a:p>
          <a:endParaRPr lang="en-US" sz="1300"/>
        </a:p>
      </dgm:t>
    </dgm:pt>
    <dgm:pt modelId="{29DB2D37-33BA-484D-B541-0F32AA3E0A76}">
      <dgm:prSet phldrT="[Text]" custT="1"/>
      <dgm:spPr/>
      <dgm:t>
        <a:bodyPr/>
        <a:lstStyle/>
        <a:p>
          <a:r>
            <a:rPr lang="en-US" sz="1300" dirty="0"/>
            <a:t>Nonprofits </a:t>
          </a:r>
        </a:p>
      </dgm:t>
    </dgm:pt>
    <dgm:pt modelId="{ECB74250-1677-4DF4-B649-8EDFD7AF46EB}" type="parTrans" cxnId="{B3D5F03D-E62E-47FF-95B2-C06C3ACD7867}">
      <dgm:prSet/>
      <dgm:spPr/>
      <dgm:t>
        <a:bodyPr/>
        <a:lstStyle/>
        <a:p>
          <a:endParaRPr lang="en-US" sz="1300"/>
        </a:p>
      </dgm:t>
    </dgm:pt>
    <dgm:pt modelId="{304EC98B-D97D-43FA-9091-85B6195835BA}" type="sibTrans" cxnId="{B3D5F03D-E62E-47FF-95B2-C06C3ACD7867}">
      <dgm:prSet custT="1"/>
      <dgm:spPr/>
      <dgm:t>
        <a:bodyPr/>
        <a:lstStyle/>
        <a:p>
          <a:endParaRPr lang="en-US" sz="1300"/>
        </a:p>
      </dgm:t>
    </dgm:pt>
    <dgm:pt modelId="{E91A07C3-E35E-46E4-9D4B-78316520E0EF}">
      <dgm:prSet phldrT="[Text]" custT="1"/>
      <dgm:spPr/>
      <dgm:t>
        <a:bodyPr/>
        <a:lstStyle/>
        <a:p>
          <a:r>
            <a:rPr lang="en-US" sz="1300" dirty="0"/>
            <a:t>Linking affordable and sustainable </a:t>
          </a:r>
        </a:p>
      </dgm:t>
    </dgm:pt>
    <dgm:pt modelId="{3A261A66-B2E6-471A-B86C-024F6BEA094B}" type="parTrans" cxnId="{3C123C76-2BC1-45C2-A910-5A6C368D399B}">
      <dgm:prSet/>
      <dgm:spPr/>
      <dgm:t>
        <a:bodyPr/>
        <a:lstStyle/>
        <a:p>
          <a:endParaRPr lang="en-US" sz="1300"/>
        </a:p>
      </dgm:t>
    </dgm:pt>
    <dgm:pt modelId="{A01A3788-61F2-477D-9EE8-3BFFC14928E0}" type="sibTrans" cxnId="{3C123C76-2BC1-45C2-A910-5A6C368D399B}">
      <dgm:prSet custT="1"/>
      <dgm:spPr/>
      <dgm:t>
        <a:bodyPr/>
        <a:lstStyle/>
        <a:p>
          <a:endParaRPr lang="en-US" sz="1300"/>
        </a:p>
      </dgm:t>
    </dgm:pt>
    <dgm:pt modelId="{9FCA2E70-DA16-45AC-93E2-A72B1A42D0C0}">
      <dgm:prSet phldrT="[Text]" custT="1"/>
      <dgm:spPr/>
      <dgm:t>
        <a:bodyPr/>
        <a:lstStyle/>
        <a:p>
          <a:r>
            <a:rPr lang="en-US" sz="1300" dirty="0"/>
            <a:t>Affordable Housing Development</a:t>
          </a:r>
        </a:p>
      </dgm:t>
    </dgm:pt>
    <dgm:pt modelId="{C8B62989-A385-4C7F-BB13-2672CF60C56A}" type="parTrans" cxnId="{0A13AF1E-0F40-4D7A-BA48-97FB5D5F6061}">
      <dgm:prSet/>
      <dgm:spPr/>
      <dgm:t>
        <a:bodyPr/>
        <a:lstStyle/>
        <a:p>
          <a:endParaRPr lang="en-US" sz="1300"/>
        </a:p>
      </dgm:t>
    </dgm:pt>
    <dgm:pt modelId="{8A709296-5BA0-4EF2-B851-A3D5B757A074}" type="sibTrans" cxnId="{0A13AF1E-0F40-4D7A-BA48-97FB5D5F6061}">
      <dgm:prSet custT="1"/>
      <dgm:spPr/>
      <dgm:t>
        <a:bodyPr/>
        <a:lstStyle/>
        <a:p>
          <a:endParaRPr lang="en-US" sz="1300"/>
        </a:p>
      </dgm:t>
    </dgm:pt>
    <dgm:pt modelId="{9D4B7EDA-09C9-4B82-BF48-E71E7723603F}" type="pres">
      <dgm:prSet presAssocID="{A13203DB-BDEA-4FD8-A1DB-07EFD0EA61C1}" presName="cycle" presStyleCnt="0">
        <dgm:presLayoutVars>
          <dgm:dir/>
          <dgm:resizeHandles val="exact"/>
        </dgm:presLayoutVars>
      </dgm:prSet>
      <dgm:spPr/>
    </dgm:pt>
    <dgm:pt modelId="{4B69DEC5-41D1-4514-A7F3-44E5E0482770}" type="pres">
      <dgm:prSet presAssocID="{E0D7C922-C9F7-43B0-9B27-74CACE31603A}" presName="node" presStyleLbl="node1" presStyleIdx="0" presStyleCnt="5">
        <dgm:presLayoutVars>
          <dgm:bulletEnabled val="1"/>
        </dgm:presLayoutVars>
      </dgm:prSet>
      <dgm:spPr/>
    </dgm:pt>
    <dgm:pt modelId="{7C794733-8645-4DDD-9FBF-FA9B0A6E59A8}" type="pres">
      <dgm:prSet presAssocID="{4673AE54-BD8D-4E9C-87D1-3384181B6556}" presName="sibTrans" presStyleLbl="sibTrans2D1" presStyleIdx="0" presStyleCnt="5"/>
      <dgm:spPr/>
    </dgm:pt>
    <dgm:pt modelId="{4AD62777-396A-471B-93A9-FCAC8EFE65B2}" type="pres">
      <dgm:prSet presAssocID="{4673AE54-BD8D-4E9C-87D1-3384181B6556}" presName="connectorText" presStyleLbl="sibTrans2D1" presStyleIdx="0" presStyleCnt="5"/>
      <dgm:spPr/>
    </dgm:pt>
    <dgm:pt modelId="{C6BB7E95-6C57-48B9-B626-8E51BD348D44}" type="pres">
      <dgm:prSet presAssocID="{BD565CFD-C8F7-4BD9-AD17-773FAB043FBD}" presName="node" presStyleLbl="node1" presStyleIdx="1" presStyleCnt="5">
        <dgm:presLayoutVars>
          <dgm:bulletEnabled val="1"/>
        </dgm:presLayoutVars>
      </dgm:prSet>
      <dgm:spPr/>
    </dgm:pt>
    <dgm:pt modelId="{60EA6CA2-7A12-4A54-AA42-E5CF3253E215}" type="pres">
      <dgm:prSet presAssocID="{F178D239-D9E8-4BE6-AF2A-61505E698A2A}" presName="sibTrans" presStyleLbl="sibTrans2D1" presStyleIdx="1" presStyleCnt="5"/>
      <dgm:spPr/>
    </dgm:pt>
    <dgm:pt modelId="{881901C9-630B-4B4E-AEC4-EE6FE4146B0F}" type="pres">
      <dgm:prSet presAssocID="{F178D239-D9E8-4BE6-AF2A-61505E698A2A}" presName="connectorText" presStyleLbl="sibTrans2D1" presStyleIdx="1" presStyleCnt="5"/>
      <dgm:spPr/>
    </dgm:pt>
    <dgm:pt modelId="{1CC079AA-58BE-4C28-9F1F-D211489FA04B}" type="pres">
      <dgm:prSet presAssocID="{29DB2D37-33BA-484D-B541-0F32AA3E0A76}" presName="node" presStyleLbl="node1" presStyleIdx="2" presStyleCnt="5">
        <dgm:presLayoutVars>
          <dgm:bulletEnabled val="1"/>
        </dgm:presLayoutVars>
      </dgm:prSet>
      <dgm:spPr/>
    </dgm:pt>
    <dgm:pt modelId="{9D5607E6-AA99-4B16-B5E8-38DAB423C2E6}" type="pres">
      <dgm:prSet presAssocID="{304EC98B-D97D-43FA-9091-85B6195835BA}" presName="sibTrans" presStyleLbl="sibTrans2D1" presStyleIdx="2" presStyleCnt="5"/>
      <dgm:spPr/>
    </dgm:pt>
    <dgm:pt modelId="{47029979-AC35-4DAD-B8CF-5EF45BFF7338}" type="pres">
      <dgm:prSet presAssocID="{304EC98B-D97D-43FA-9091-85B6195835BA}" presName="connectorText" presStyleLbl="sibTrans2D1" presStyleIdx="2" presStyleCnt="5"/>
      <dgm:spPr/>
    </dgm:pt>
    <dgm:pt modelId="{53E12E7A-1886-45E5-B096-0F7366E8D3EF}" type="pres">
      <dgm:prSet presAssocID="{E91A07C3-E35E-46E4-9D4B-78316520E0EF}" presName="node" presStyleLbl="node1" presStyleIdx="3" presStyleCnt="5" custScaleX="107507" custScaleY="107066">
        <dgm:presLayoutVars>
          <dgm:bulletEnabled val="1"/>
        </dgm:presLayoutVars>
      </dgm:prSet>
      <dgm:spPr/>
    </dgm:pt>
    <dgm:pt modelId="{0D3CE78F-29C8-4D5D-B3A1-9C3D11410952}" type="pres">
      <dgm:prSet presAssocID="{A01A3788-61F2-477D-9EE8-3BFFC14928E0}" presName="sibTrans" presStyleLbl="sibTrans2D1" presStyleIdx="3" presStyleCnt="5"/>
      <dgm:spPr/>
    </dgm:pt>
    <dgm:pt modelId="{F911A3C1-75C0-4C78-A471-7828C1CBA579}" type="pres">
      <dgm:prSet presAssocID="{A01A3788-61F2-477D-9EE8-3BFFC14928E0}" presName="connectorText" presStyleLbl="sibTrans2D1" presStyleIdx="3" presStyleCnt="5"/>
      <dgm:spPr/>
    </dgm:pt>
    <dgm:pt modelId="{245F4D5F-EE4E-4388-A26C-C8C8EEA8F5F4}" type="pres">
      <dgm:prSet presAssocID="{9FCA2E70-DA16-45AC-93E2-A72B1A42D0C0}" presName="node" presStyleLbl="node1" presStyleIdx="4" presStyleCnt="5" custScaleX="110358">
        <dgm:presLayoutVars>
          <dgm:bulletEnabled val="1"/>
        </dgm:presLayoutVars>
      </dgm:prSet>
      <dgm:spPr/>
    </dgm:pt>
    <dgm:pt modelId="{320F8FA3-4B60-4004-8BA5-D1347FBD905D}" type="pres">
      <dgm:prSet presAssocID="{8A709296-5BA0-4EF2-B851-A3D5B757A074}" presName="sibTrans" presStyleLbl="sibTrans2D1" presStyleIdx="4" presStyleCnt="5"/>
      <dgm:spPr/>
    </dgm:pt>
    <dgm:pt modelId="{C7595E86-06DA-4E8C-B614-CF97F6BB7BF9}" type="pres">
      <dgm:prSet presAssocID="{8A709296-5BA0-4EF2-B851-A3D5B757A074}" presName="connectorText" presStyleLbl="sibTrans2D1" presStyleIdx="4" presStyleCnt="5"/>
      <dgm:spPr/>
    </dgm:pt>
  </dgm:ptLst>
  <dgm:cxnLst>
    <dgm:cxn modelId="{832C8812-B492-470F-A5F0-A1530F7A4DED}" srcId="{A13203DB-BDEA-4FD8-A1DB-07EFD0EA61C1}" destId="{BD565CFD-C8F7-4BD9-AD17-773FAB043FBD}" srcOrd="1" destOrd="0" parTransId="{160F990B-116A-47C0-AE4C-19EA1FF8D60C}" sibTransId="{F178D239-D9E8-4BE6-AF2A-61505E698A2A}"/>
    <dgm:cxn modelId="{B363B314-68FF-4768-981B-E8D56B38BE32}" type="presOf" srcId="{A01A3788-61F2-477D-9EE8-3BFFC14928E0}" destId="{0D3CE78F-29C8-4D5D-B3A1-9C3D11410952}" srcOrd="0" destOrd="0" presId="urn:microsoft.com/office/officeart/2005/8/layout/cycle2"/>
    <dgm:cxn modelId="{B335E31B-7717-41D4-83EC-FBDBC0DE7508}" type="presOf" srcId="{F178D239-D9E8-4BE6-AF2A-61505E698A2A}" destId="{881901C9-630B-4B4E-AEC4-EE6FE4146B0F}" srcOrd="1" destOrd="0" presId="urn:microsoft.com/office/officeart/2005/8/layout/cycle2"/>
    <dgm:cxn modelId="{0A13AF1E-0F40-4D7A-BA48-97FB5D5F6061}" srcId="{A13203DB-BDEA-4FD8-A1DB-07EFD0EA61C1}" destId="{9FCA2E70-DA16-45AC-93E2-A72B1A42D0C0}" srcOrd="4" destOrd="0" parTransId="{C8B62989-A385-4C7F-BB13-2672CF60C56A}" sibTransId="{8A709296-5BA0-4EF2-B851-A3D5B757A074}"/>
    <dgm:cxn modelId="{E63F1623-C00C-4E8C-BEAC-A307B4A47AE6}" type="presOf" srcId="{8A709296-5BA0-4EF2-B851-A3D5B757A074}" destId="{320F8FA3-4B60-4004-8BA5-D1347FBD905D}" srcOrd="0" destOrd="0" presId="urn:microsoft.com/office/officeart/2005/8/layout/cycle2"/>
    <dgm:cxn modelId="{D17FCE25-C30D-481F-84C9-53E295544A65}" type="presOf" srcId="{A01A3788-61F2-477D-9EE8-3BFFC14928E0}" destId="{F911A3C1-75C0-4C78-A471-7828C1CBA579}" srcOrd="1" destOrd="0" presId="urn:microsoft.com/office/officeart/2005/8/layout/cycle2"/>
    <dgm:cxn modelId="{F522DB26-F264-4E2D-A943-32F82434A64D}" type="presOf" srcId="{9FCA2E70-DA16-45AC-93E2-A72B1A42D0C0}" destId="{245F4D5F-EE4E-4388-A26C-C8C8EEA8F5F4}" srcOrd="0" destOrd="0" presId="urn:microsoft.com/office/officeart/2005/8/layout/cycle2"/>
    <dgm:cxn modelId="{FE20DE2D-28AB-4D30-BB11-9B5232F2461C}" type="presOf" srcId="{BD565CFD-C8F7-4BD9-AD17-773FAB043FBD}" destId="{C6BB7E95-6C57-48B9-B626-8E51BD348D44}" srcOrd="0" destOrd="0" presId="urn:microsoft.com/office/officeart/2005/8/layout/cycle2"/>
    <dgm:cxn modelId="{F77E1C2E-1A5E-46CB-B883-783B5AB0D85E}" type="presOf" srcId="{4673AE54-BD8D-4E9C-87D1-3384181B6556}" destId="{4AD62777-396A-471B-93A9-FCAC8EFE65B2}" srcOrd="1" destOrd="0" presId="urn:microsoft.com/office/officeart/2005/8/layout/cycle2"/>
    <dgm:cxn modelId="{B3D5F03D-E62E-47FF-95B2-C06C3ACD7867}" srcId="{A13203DB-BDEA-4FD8-A1DB-07EFD0EA61C1}" destId="{29DB2D37-33BA-484D-B541-0F32AA3E0A76}" srcOrd="2" destOrd="0" parTransId="{ECB74250-1677-4DF4-B649-8EDFD7AF46EB}" sibTransId="{304EC98B-D97D-43FA-9091-85B6195835BA}"/>
    <dgm:cxn modelId="{6E061346-A680-46F8-A513-65A74BE94888}" srcId="{A13203DB-BDEA-4FD8-A1DB-07EFD0EA61C1}" destId="{E0D7C922-C9F7-43B0-9B27-74CACE31603A}" srcOrd="0" destOrd="0" parTransId="{76503593-B5E1-4C4D-92DC-DCC448A64D6A}" sibTransId="{4673AE54-BD8D-4E9C-87D1-3384181B6556}"/>
    <dgm:cxn modelId="{DDE9C648-3016-4D76-8D03-FBB7A07D1E85}" type="presOf" srcId="{29DB2D37-33BA-484D-B541-0F32AA3E0A76}" destId="{1CC079AA-58BE-4C28-9F1F-D211489FA04B}" srcOrd="0" destOrd="0" presId="urn:microsoft.com/office/officeart/2005/8/layout/cycle2"/>
    <dgm:cxn modelId="{3C123C76-2BC1-45C2-A910-5A6C368D399B}" srcId="{A13203DB-BDEA-4FD8-A1DB-07EFD0EA61C1}" destId="{E91A07C3-E35E-46E4-9D4B-78316520E0EF}" srcOrd="3" destOrd="0" parTransId="{3A261A66-B2E6-471A-B86C-024F6BEA094B}" sibTransId="{A01A3788-61F2-477D-9EE8-3BFFC14928E0}"/>
    <dgm:cxn modelId="{25FC8494-8DF3-426A-8BB2-EC381A8B1727}" type="presOf" srcId="{A13203DB-BDEA-4FD8-A1DB-07EFD0EA61C1}" destId="{9D4B7EDA-09C9-4B82-BF48-E71E7723603F}" srcOrd="0" destOrd="0" presId="urn:microsoft.com/office/officeart/2005/8/layout/cycle2"/>
    <dgm:cxn modelId="{E17C519E-E56F-4563-82FD-5415C19BA45B}" type="presOf" srcId="{4673AE54-BD8D-4E9C-87D1-3384181B6556}" destId="{7C794733-8645-4DDD-9FBF-FA9B0A6E59A8}" srcOrd="0" destOrd="0" presId="urn:microsoft.com/office/officeart/2005/8/layout/cycle2"/>
    <dgm:cxn modelId="{9CBB94A0-2B4A-4FBB-A5D6-1C347C856B39}" type="presOf" srcId="{E0D7C922-C9F7-43B0-9B27-74CACE31603A}" destId="{4B69DEC5-41D1-4514-A7F3-44E5E0482770}" srcOrd="0" destOrd="0" presId="urn:microsoft.com/office/officeart/2005/8/layout/cycle2"/>
    <dgm:cxn modelId="{777F9AA0-B8C2-4959-99CE-3028F94E9B86}" type="presOf" srcId="{F178D239-D9E8-4BE6-AF2A-61505E698A2A}" destId="{60EA6CA2-7A12-4A54-AA42-E5CF3253E215}" srcOrd="0" destOrd="0" presId="urn:microsoft.com/office/officeart/2005/8/layout/cycle2"/>
    <dgm:cxn modelId="{2EC612DC-E6CF-4613-A2B9-3A7FED2DB47C}" type="presOf" srcId="{304EC98B-D97D-43FA-9091-85B6195835BA}" destId="{47029979-AC35-4DAD-B8CF-5EF45BFF7338}" srcOrd="1" destOrd="0" presId="urn:microsoft.com/office/officeart/2005/8/layout/cycle2"/>
    <dgm:cxn modelId="{C6D92EDD-6EF3-4535-B3ED-0BA646517AFA}" type="presOf" srcId="{E91A07C3-E35E-46E4-9D4B-78316520E0EF}" destId="{53E12E7A-1886-45E5-B096-0F7366E8D3EF}" srcOrd="0" destOrd="0" presId="urn:microsoft.com/office/officeart/2005/8/layout/cycle2"/>
    <dgm:cxn modelId="{0F5506F3-30FD-41FC-9D16-5EB88BA0D944}" type="presOf" srcId="{8A709296-5BA0-4EF2-B851-A3D5B757A074}" destId="{C7595E86-06DA-4E8C-B614-CF97F6BB7BF9}" srcOrd="1" destOrd="0" presId="urn:microsoft.com/office/officeart/2005/8/layout/cycle2"/>
    <dgm:cxn modelId="{29585AF3-5934-40C4-9A24-AF25C017C6D7}" type="presOf" srcId="{304EC98B-D97D-43FA-9091-85B6195835BA}" destId="{9D5607E6-AA99-4B16-B5E8-38DAB423C2E6}" srcOrd="0" destOrd="0" presId="urn:microsoft.com/office/officeart/2005/8/layout/cycle2"/>
    <dgm:cxn modelId="{1657CA35-5776-48ED-BE43-5E881F10938B}" type="presParOf" srcId="{9D4B7EDA-09C9-4B82-BF48-E71E7723603F}" destId="{4B69DEC5-41D1-4514-A7F3-44E5E0482770}" srcOrd="0" destOrd="0" presId="urn:microsoft.com/office/officeart/2005/8/layout/cycle2"/>
    <dgm:cxn modelId="{779CE37D-1CDA-4F69-971F-17B1F622AC57}" type="presParOf" srcId="{9D4B7EDA-09C9-4B82-BF48-E71E7723603F}" destId="{7C794733-8645-4DDD-9FBF-FA9B0A6E59A8}" srcOrd="1" destOrd="0" presId="urn:microsoft.com/office/officeart/2005/8/layout/cycle2"/>
    <dgm:cxn modelId="{C48D6D26-0586-491A-956C-15B1BAB5F1B9}" type="presParOf" srcId="{7C794733-8645-4DDD-9FBF-FA9B0A6E59A8}" destId="{4AD62777-396A-471B-93A9-FCAC8EFE65B2}" srcOrd="0" destOrd="0" presId="urn:microsoft.com/office/officeart/2005/8/layout/cycle2"/>
    <dgm:cxn modelId="{8D763602-96A6-4A3B-9C54-CBE22C0238C3}" type="presParOf" srcId="{9D4B7EDA-09C9-4B82-BF48-E71E7723603F}" destId="{C6BB7E95-6C57-48B9-B626-8E51BD348D44}" srcOrd="2" destOrd="0" presId="urn:microsoft.com/office/officeart/2005/8/layout/cycle2"/>
    <dgm:cxn modelId="{5311FF4C-B1AE-486C-88FA-DDDB4B1B7607}" type="presParOf" srcId="{9D4B7EDA-09C9-4B82-BF48-E71E7723603F}" destId="{60EA6CA2-7A12-4A54-AA42-E5CF3253E215}" srcOrd="3" destOrd="0" presId="urn:microsoft.com/office/officeart/2005/8/layout/cycle2"/>
    <dgm:cxn modelId="{39CC1792-7C25-4C2B-AFC2-EE7CEFCA3A89}" type="presParOf" srcId="{60EA6CA2-7A12-4A54-AA42-E5CF3253E215}" destId="{881901C9-630B-4B4E-AEC4-EE6FE4146B0F}" srcOrd="0" destOrd="0" presId="urn:microsoft.com/office/officeart/2005/8/layout/cycle2"/>
    <dgm:cxn modelId="{041C3FF8-9B73-4089-B032-6FE2CB929BBF}" type="presParOf" srcId="{9D4B7EDA-09C9-4B82-BF48-E71E7723603F}" destId="{1CC079AA-58BE-4C28-9F1F-D211489FA04B}" srcOrd="4" destOrd="0" presId="urn:microsoft.com/office/officeart/2005/8/layout/cycle2"/>
    <dgm:cxn modelId="{75E5A7DE-DD3D-4EDC-8024-C09BE4533478}" type="presParOf" srcId="{9D4B7EDA-09C9-4B82-BF48-E71E7723603F}" destId="{9D5607E6-AA99-4B16-B5E8-38DAB423C2E6}" srcOrd="5" destOrd="0" presId="urn:microsoft.com/office/officeart/2005/8/layout/cycle2"/>
    <dgm:cxn modelId="{399DE9C4-D497-408D-BB20-6EE7EF6C6C0A}" type="presParOf" srcId="{9D5607E6-AA99-4B16-B5E8-38DAB423C2E6}" destId="{47029979-AC35-4DAD-B8CF-5EF45BFF7338}" srcOrd="0" destOrd="0" presId="urn:microsoft.com/office/officeart/2005/8/layout/cycle2"/>
    <dgm:cxn modelId="{0C72AB77-D9EF-4B39-B71A-CB3BF7E367C9}" type="presParOf" srcId="{9D4B7EDA-09C9-4B82-BF48-E71E7723603F}" destId="{53E12E7A-1886-45E5-B096-0F7366E8D3EF}" srcOrd="6" destOrd="0" presId="urn:microsoft.com/office/officeart/2005/8/layout/cycle2"/>
    <dgm:cxn modelId="{BBD9BB54-03D5-48AD-A3A7-0217A48A984A}" type="presParOf" srcId="{9D4B7EDA-09C9-4B82-BF48-E71E7723603F}" destId="{0D3CE78F-29C8-4D5D-B3A1-9C3D11410952}" srcOrd="7" destOrd="0" presId="urn:microsoft.com/office/officeart/2005/8/layout/cycle2"/>
    <dgm:cxn modelId="{89F9AD84-38B8-4687-880F-FC12C2EDC1DD}" type="presParOf" srcId="{0D3CE78F-29C8-4D5D-B3A1-9C3D11410952}" destId="{F911A3C1-75C0-4C78-A471-7828C1CBA579}" srcOrd="0" destOrd="0" presId="urn:microsoft.com/office/officeart/2005/8/layout/cycle2"/>
    <dgm:cxn modelId="{83364ED8-2B02-4533-BEEC-150E00220ABD}" type="presParOf" srcId="{9D4B7EDA-09C9-4B82-BF48-E71E7723603F}" destId="{245F4D5F-EE4E-4388-A26C-C8C8EEA8F5F4}" srcOrd="8" destOrd="0" presId="urn:microsoft.com/office/officeart/2005/8/layout/cycle2"/>
    <dgm:cxn modelId="{BDD0FB21-7846-4521-97AE-FF91D4B6920F}" type="presParOf" srcId="{9D4B7EDA-09C9-4B82-BF48-E71E7723603F}" destId="{320F8FA3-4B60-4004-8BA5-D1347FBD905D}" srcOrd="9" destOrd="0" presId="urn:microsoft.com/office/officeart/2005/8/layout/cycle2"/>
    <dgm:cxn modelId="{833EE382-F8B9-4AEF-B125-2E493DC466C2}" type="presParOf" srcId="{320F8FA3-4B60-4004-8BA5-D1347FBD905D}" destId="{C7595E86-06DA-4E8C-B614-CF97F6BB7BF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D3B7B2-4D81-40DD-A83D-DBC612BD0D7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97BF16-4B48-4C3C-BB92-6CA73C182907}">
      <dgm:prSet/>
      <dgm:spPr/>
      <dgm:t>
        <a:bodyPr/>
        <a:lstStyle/>
        <a:p>
          <a:r>
            <a:rPr lang="en-US"/>
            <a:t>NCS (development)</a:t>
          </a:r>
        </a:p>
      </dgm:t>
    </dgm:pt>
    <dgm:pt modelId="{F8DB0B27-0A1D-4EEA-B63F-24F172187F87}" type="parTrans" cxnId="{593737DE-4910-4245-B452-0CFC08BA65CA}">
      <dgm:prSet/>
      <dgm:spPr/>
      <dgm:t>
        <a:bodyPr/>
        <a:lstStyle/>
        <a:p>
          <a:endParaRPr lang="en-US"/>
        </a:p>
      </dgm:t>
    </dgm:pt>
    <dgm:pt modelId="{84BF5672-AF37-42E3-AF6E-33AB3B259B2B}" type="sibTrans" cxnId="{593737DE-4910-4245-B452-0CFC08BA65CA}">
      <dgm:prSet/>
      <dgm:spPr/>
      <dgm:t>
        <a:bodyPr/>
        <a:lstStyle/>
        <a:p>
          <a:endParaRPr lang="en-US"/>
        </a:p>
      </dgm:t>
    </dgm:pt>
    <dgm:pt modelId="{6418E6AF-EFDA-4D02-BD53-862F6DA80B36}">
      <dgm:prSet/>
      <dgm:spPr/>
      <dgm:t>
        <a:bodyPr/>
        <a:lstStyle/>
        <a:p>
          <a:r>
            <a:rPr lang="en-US"/>
            <a:t>Supportive Services</a:t>
          </a:r>
        </a:p>
      </dgm:t>
    </dgm:pt>
    <dgm:pt modelId="{A80BB1BD-2662-4D32-B1B5-BE460A919607}" type="parTrans" cxnId="{B5D33378-A742-40D4-95EA-7554D218E366}">
      <dgm:prSet/>
      <dgm:spPr/>
      <dgm:t>
        <a:bodyPr/>
        <a:lstStyle/>
        <a:p>
          <a:endParaRPr lang="en-US"/>
        </a:p>
      </dgm:t>
    </dgm:pt>
    <dgm:pt modelId="{E85004BA-7DFB-4EC0-84E9-AAC831AF5718}" type="sibTrans" cxnId="{B5D33378-A742-40D4-95EA-7554D218E366}">
      <dgm:prSet/>
      <dgm:spPr/>
      <dgm:t>
        <a:bodyPr/>
        <a:lstStyle/>
        <a:p>
          <a:endParaRPr lang="en-US"/>
        </a:p>
      </dgm:t>
    </dgm:pt>
    <dgm:pt modelId="{394A7539-DC87-4303-B635-75EFC8158F96}">
      <dgm:prSet/>
      <dgm:spPr/>
      <dgm:t>
        <a:bodyPr/>
        <a:lstStyle/>
        <a:p>
          <a:r>
            <a:rPr lang="en-US"/>
            <a:t>Tenant Base Rental Assistance </a:t>
          </a:r>
        </a:p>
      </dgm:t>
    </dgm:pt>
    <dgm:pt modelId="{57F71464-386D-4729-860D-AAD7CC11705F}" type="parTrans" cxnId="{6AEF29D4-FDCB-443A-9889-1E82D9EBFAF7}">
      <dgm:prSet/>
      <dgm:spPr/>
      <dgm:t>
        <a:bodyPr/>
        <a:lstStyle/>
        <a:p>
          <a:endParaRPr lang="en-US"/>
        </a:p>
      </dgm:t>
    </dgm:pt>
    <dgm:pt modelId="{3651018D-B2E2-4682-9897-47CE8E551457}" type="sibTrans" cxnId="{6AEF29D4-FDCB-443A-9889-1E82D9EBFAF7}">
      <dgm:prSet/>
      <dgm:spPr/>
      <dgm:t>
        <a:bodyPr/>
        <a:lstStyle/>
        <a:p>
          <a:endParaRPr lang="en-US"/>
        </a:p>
      </dgm:t>
    </dgm:pt>
    <dgm:pt modelId="{1DA16B2B-3A05-475F-9DA3-CCF43DB1971C}">
      <dgm:prSet/>
      <dgm:spPr/>
      <dgm:t>
        <a:bodyPr/>
        <a:lstStyle/>
        <a:p>
          <a:r>
            <a:rPr lang="en-US"/>
            <a:t>Rental Development</a:t>
          </a:r>
        </a:p>
      </dgm:t>
    </dgm:pt>
    <dgm:pt modelId="{3E24A72F-BB78-4A6F-A9A5-9A0B3EB27878}" type="parTrans" cxnId="{EAE3C2A1-3B2C-4274-9FCD-B1725EFC4D4D}">
      <dgm:prSet/>
      <dgm:spPr/>
      <dgm:t>
        <a:bodyPr/>
        <a:lstStyle/>
        <a:p>
          <a:endParaRPr lang="en-US"/>
        </a:p>
      </dgm:t>
    </dgm:pt>
    <dgm:pt modelId="{A2678C18-3BA7-4072-A92B-6C96FF7A20CB}" type="sibTrans" cxnId="{EAE3C2A1-3B2C-4274-9FCD-B1725EFC4D4D}">
      <dgm:prSet/>
      <dgm:spPr/>
      <dgm:t>
        <a:bodyPr/>
        <a:lstStyle/>
        <a:p>
          <a:endParaRPr lang="en-US"/>
        </a:p>
      </dgm:t>
    </dgm:pt>
    <dgm:pt modelId="{5B5EF3B8-0166-4EB3-B482-FAD6005B1246}" type="pres">
      <dgm:prSet presAssocID="{A9D3B7B2-4D81-40DD-A83D-DBC612BD0D7B}" presName="root" presStyleCnt="0">
        <dgm:presLayoutVars>
          <dgm:dir/>
          <dgm:resizeHandles val="exact"/>
        </dgm:presLayoutVars>
      </dgm:prSet>
      <dgm:spPr/>
    </dgm:pt>
    <dgm:pt modelId="{A97B38A5-489E-457E-A131-40937EDD4C23}" type="pres">
      <dgm:prSet presAssocID="{AB97BF16-4B48-4C3C-BB92-6CA73C182907}" presName="compNode" presStyleCnt="0"/>
      <dgm:spPr/>
    </dgm:pt>
    <dgm:pt modelId="{04A4522E-ED44-45E0-9DF7-4DDB9885BFEA}" type="pres">
      <dgm:prSet presAssocID="{AB97BF16-4B48-4C3C-BB92-6CA73C1829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C6491CDD-842E-4A72-B881-7B3CDAD9F173}" type="pres">
      <dgm:prSet presAssocID="{AB97BF16-4B48-4C3C-BB92-6CA73C182907}" presName="spaceRect" presStyleCnt="0"/>
      <dgm:spPr/>
    </dgm:pt>
    <dgm:pt modelId="{A21A5EBD-7089-46EF-A11F-418414FD3E6F}" type="pres">
      <dgm:prSet presAssocID="{AB97BF16-4B48-4C3C-BB92-6CA73C182907}" presName="textRect" presStyleLbl="revTx" presStyleIdx="0" presStyleCnt="4">
        <dgm:presLayoutVars>
          <dgm:chMax val="1"/>
          <dgm:chPref val="1"/>
        </dgm:presLayoutVars>
      </dgm:prSet>
      <dgm:spPr/>
    </dgm:pt>
    <dgm:pt modelId="{C37E4F60-D53A-4148-A57C-16DFD748BE10}" type="pres">
      <dgm:prSet presAssocID="{84BF5672-AF37-42E3-AF6E-33AB3B259B2B}" presName="sibTrans" presStyleCnt="0"/>
      <dgm:spPr/>
    </dgm:pt>
    <dgm:pt modelId="{B4D52865-8C10-4CF9-932F-82D07830FDC3}" type="pres">
      <dgm:prSet presAssocID="{6418E6AF-EFDA-4D02-BD53-862F6DA80B36}" presName="compNode" presStyleCnt="0"/>
      <dgm:spPr/>
    </dgm:pt>
    <dgm:pt modelId="{C1908D91-D6C9-4B70-88AD-9DC3613D8E91}" type="pres">
      <dgm:prSet presAssocID="{6418E6AF-EFDA-4D02-BD53-862F6DA80B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B928B807-F220-49C0-A0F0-5DFA5DCF34B7}" type="pres">
      <dgm:prSet presAssocID="{6418E6AF-EFDA-4D02-BD53-862F6DA80B36}" presName="spaceRect" presStyleCnt="0"/>
      <dgm:spPr/>
    </dgm:pt>
    <dgm:pt modelId="{A4504205-E062-4911-868C-3E251415F427}" type="pres">
      <dgm:prSet presAssocID="{6418E6AF-EFDA-4D02-BD53-862F6DA80B36}" presName="textRect" presStyleLbl="revTx" presStyleIdx="1" presStyleCnt="4">
        <dgm:presLayoutVars>
          <dgm:chMax val="1"/>
          <dgm:chPref val="1"/>
        </dgm:presLayoutVars>
      </dgm:prSet>
      <dgm:spPr/>
    </dgm:pt>
    <dgm:pt modelId="{3F4C9718-D3B8-4D2C-9CE5-DF1F77E9F11B}" type="pres">
      <dgm:prSet presAssocID="{E85004BA-7DFB-4EC0-84E9-AAC831AF5718}" presName="sibTrans" presStyleCnt="0"/>
      <dgm:spPr/>
    </dgm:pt>
    <dgm:pt modelId="{DB4E33BD-0EC4-4EFB-B047-06A15979C670}" type="pres">
      <dgm:prSet presAssocID="{394A7539-DC87-4303-B635-75EFC8158F96}" presName="compNode" presStyleCnt="0"/>
      <dgm:spPr/>
    </dgm:pt>
    <dgm:pt modelId="{2283F2D4-360F-4E5D-A0E4-546E51B80161}" type="pres">
      <dgm:prSet presAssocID="{394A7539-DC87-4303-B635-75EFC8158F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AB74F54D-7093-459F-8FA7-BE1A41794FC7}" type="pres">
      <dgm:prSet presAssocID="{394A7539-DC87-4303-B635-75EFC8158F96}" presName="spaceRect" presStyleCnt="0"/>
      <dgm:spPr/>
    </dgm:pt>
    <dgm:pt modelId="{E9624938-E64E-41F1-8AEB-92F7CD9240BE}" type="pres">
      <dgm:prSet presAssocID="{394A7539-DC87-4303-B635-75EFC8158F96}" presName="textRect" presStyleLbl="revTx" presStyleIdx="2" presStyleCnt="4">
        <dgm:presLayoutVars>
          <dgm:chMax val="1"/>
          <dgm:chPref val="1"/>
        </dgm:presLayoutVars>
      </dgm:prSet>
      <dgm:spPr/>
    </dgm:pt>
    <dgm:pt modelId="{E483D87D-3073-47BD-8F84-1F22085CA831}" type="pres">
      <dgm:prSet presAssocID="{3651018D-B2E2-4682-9897-47CE8E551457}" presName="sibTrans" presStyleCnt="0"/>
      <dgm:spPr/>
    </dgm:pt>
    <dgm:pt modelId="{E11DC837-73DE-44B7-A436-968DD58348A9}" type="pres">
      <dgm:prSet presAssocID="{1DA16B2B-3A05-475F-9DA3-CCF43DB1971C}" presName="compNode" presStyleCnt="0"/>
      <dgm:spPr/>
    </dgm:pt>
    <dgm:pt modelId="{AD557F4C-35E3-4296-9A76-A3045C88AEA1}" type="pres">
      <dgm:prSet presAssocID="{1DA16B2B-3A05-475F-9DA3-CCF43DB1971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AC6643A7-F4EE-4F2C-AF56-FB295A43277C}" type="pres">
      <dgm:prSet presAssocID="{1DA16B2B-3A05-475F-9DA3-CCF43DB1971C}" presName="spaceRect" presStyleCnt="0"/>
      <dgm:spPr/>
    </dgm:pt>
    <dgm:pt modelId="{3BFADE17-0CC6-4D41-BEA6-F3A899A11ADD}" type="pres">
      <dgm:prSet presAssocID="{1DA16B2B-3A05-475F-9DA3-CCF43DB1971C}" presName="textRect" presStyleLbl="revTx" presStyleIdx="3" presStyleCnt="4">
        <dgm:presLayoutVars>
          <dgm:chMax val="1"/>
          <dgm:chPref val="1"/>
        </dgm:presLayoutVars>
      </dgm:prSet>
      <dgm:spPr/>
    </dgm:pt>
  </dgm:ptLst>
  <dgm:cxnLst>
    <dgm:cxn modelId="{5114CD02-0FDE-4DFF-B7C1-C3F4CAD9D220}" type="presOf" srcId="{394A7539-DC87-4303-B635-75EFC8158F96}" destId="{E9624938-E64E-41F1-8AEB-92F7CD9240BE}" srcOrd="0" destOrd="0" presId="urn:microsoft.com/office/officeart/2018/2/layout/IconLabelList"/>
    <dgm:cxn modelId="{1CF41749-0E5A-4B27-B7EE-640FE4560B14}" type="presOf" srcId="{A9D3B7B2-4D81-40DD-A83D-DBC612BD0D7B}" destId="{5B5EF3B8-0166-4EB3-B482-FAD6005B1246}" srcOrd="0" destOrd="0" presId="urn:microsoft.com/office/officeart/2018/2/layout/IconLabelList"/>
    <dgm:cxn modelId="{B5D33378-A742-40D4-95EA-7554D218E366}" srcId="{A9D3B7B2-4D81-40DD-A83D-DBC612BD0D7B}" destId="{6418E6AF-EFDA-4D02-BD53-862F6DA80B36}" srcOrd="1" destOrd="0" parTransId="{A80BB1BD-2662-4D32-B1B5-BE460A919607}" sibTransId="{E85004BA-7DFB-4EC0-84E9-AAC831AF5718}"/>
    <dgm:cxn modelId="{072BF985-6FAE-46BA-89BB-8D5143DB254F}" type="presOf" srcId="{6418E6AF-EFDA-4D02-BD53-862F6DA80B36}" destId="{A4504205-E062-4911-868C-3E251415F427}" srcOrd="0" destOrd="0" presId="urn:microsoft.com/office/officeart/2018/2/layout/IconLabelList"/>
    <dgm:cxn modelId="{F06A16A1-A4A7-4559-B7D8-8C6847E3D13C}" type="presOf" srcId="{1DA16B2B-3A05-475F-9DA3-CCF43DB1971C}" destId="{3BFADE17-0CC6-4D41-BEA6-F3A899A11ADD}" srcOrd="0" destOrd="0" presId="urn:microsoft.com/office/officeart/2018/2/layout/IconLabelList"/>
    <dgm:cxn modelId="{EAE3C2A1-3B2C-4274-9FCD-B1725EFC4D4D}" srcId="{A9D3B7B2-4D81-40DD-A83D-DBC612BD0D7B}" destId="{1DA16B2B-3A05-475F-9DA3-CCF43DB1971C}" srcOrd="3" destOrd="0" parTransId="{3E24A72F-BB78-4A6F-A9A5-9A0B3EB27878}" sibTransId="{A2678C18-3BA7-4072-A92B-6C96FF7A20CB}"/>
    <dgm:cxn modelId="{6AEF29D4-FDCB-443A-9889-1E82D9EBFAF7}" srcId="{A9D3B7B2-4D81-40DD-A83D-DBC612BD0D7B}" destId="{394A7539-DC87-4303-B635-75EFC8158F96}" srcOrd="2" destOrd="0" parTransId="{57F71464-386D-4729-860D-AAD7CC11705F}" sibTransId="{3651018D-B2E2-4682-9897-47CE8E551457}"/>
    <dgm:cxn modelId="{593737DE-4910-4245-B452-0CFC08BA65CA}" srcId="{A9D3B7B2-4D81-40DD-A83D-DBC612BD0D7B}" destId="{AB97BF16-4B48-4C3C-BB92-6CA73C182907}" srcOrd="0" destOrd="0" parTransId="{F8DB0B27-0A1D-4EEA-B63F-24F172187F87}" sibTransId="{84BF5672-AF37-42E3-AF6E-33AB3B259B2B}"/>
    <dgm:cxn modelId="{00A9A7FD-6169-4ED8-A781-03031A3A4127}" type="presOf" srcId="{AB97BF16-4B48-4C3C-BB92-6CA73C182907}" destId="{A21A5EBD-7089-46EF-A11F-418414FD3E6F}" srcOrd="0" destOrd="0" presId="urn:microsoft.com/office/officeart/2018/2/layout/IconLabelList"/>
    <dgm:cxn modelId="{1B7901E2-85F6-42DB-8332-43F52FC088BD}" type="presParOf" srcId="{5B5EF3B8-0166-4EB3-B482-FAD6005B1246}" destId="{A97B38A5-489E-457E-A131-40937EDD4C23}" srcOrd="0" destOrd="0" presId="urn:microsoft.com/office/officeart/2018/2/layout/IconLabelList"/>
    <dgm:cxn modelId="{593CA8EA-0C6C-404E-AA08-CB025C61C0EE}" type="presParOf" srcId="{A97B38A5-489E-457E-A131-40937EDD4C23}" destId="{04A4522E-ED44-45E0-9DF7-4DDB9885BFEA}" srcOrd="0" destOrd="0" presId="urn:microsoft.com/office/officeart/2018/2/layout/IconLabelList"/>
    <dgm:cxn modelId="{E88A4AE5-C84B-4DA2-AD0F-905757C25C09}" type="presParOf" srcId="{A97B38A5-489E-457E-A131-40937EDD4C23}" destId="{C6491CDD-842E-4A72-B881-7B3CDAD9F173}" srcOrd="1" destOrd="0" presId="urn:microsoft.com/office/officeart/2018/2/layout/IconLabelList"/>
    <dgm:cxn modelId="{4DF08682-6179-45A1-A4B2-A993DE0A25D0}" type="presParOf" srcId="{A97B38A5-489E-457E-A131-40937EDD4C23}" destId="{A21A5EBD-7089-46EF-A11F-418414FD3E6F}" srcOrd="2" destOrd="0" presId="urn:microsoft.com/office/officeart/2018/2/layout/IconLabelList"/>
    <dgm:cxn modelId="{B8A97F23-4ED3-4CAB-8690-F3C8C1F8C7BC}" type="presParOf" srcId="{5B5EF3B8-0166-4EB3-B482-FAD6005B1246}" destId="{C37E4F60-D53A-4148-A57C-16DFD748BE10}" srcOrd="1" destOrd="0" presId="urn:microsoft.com/office/officeart/2018/2/layout/IconLabelList"/>
    <dgm:cxn modelId="{9361BE7F-BAE3-4EFF-B167-616B08A6D6F8}" type="presParOf" srcId="{5B5EF3B8-0166-4EB3-B482-FAD6005B1246}" destId="{B4D52865-8C10-4CF9-932F-82D07830FDC3}" srcOrd="2" destOrd="0" presId="urn:microsoft.com/office/officeart/2018/2/layout/IconLabelList"/>
    <dgm:cxn modelId="{F6CA9A6C-AD70-4E66-B63D-01086F260992}" type="presParOf" srcId="{B4D52865-8C10-4CF9-932F-82D07830FDC3}" destId="{C1908D91-D6C9-4B70-88AD-9DC3613D8E91}" srcOrd="0" destOrd="0" presId="urn:microsoft.com/office/officeart/2018/2/layout/IconLabelList"/>
    <dgm:cxn modelId="{60E36FBF-C272-4666-9F1C-D6877264A048}" type="presParOf" srcId="{B4D52865-8C10-4CF9-932F-82D07830FDC3}" destId="{B928B807-F220-49C0-A0F0-5DFA5DCF34B7}" srcOrd="1" destOrd="0" presId="urn:microsoft.com/office/officeart/2018/2/layout/IconLabelList"/>
    <dgm:cxn modelId="{36FDF3D3-35E6-4F9A-8C74-A9FCBE696062}" type="presParOf" srcId="{B4D52865-8C10-4CF9-932F-82D07830FDC3}" destId="{A4504205-E062-4911-868C-3E251415F427}" srcOrd="2" destOrd="0" presId="urn:microsoft.com/office/officeart/2018/2/layout/IconLabelList"/>
    <dgm:cxn modelId="{DBB145FE-4B57-4D0F-B1FF-B96F572BEDF4}" type="presParOf" srcId="{5B5EF3B8-0166-4EB3-B482-FAD6005B1246}" destId="{3F4C9718-D3B8-4D2C-9CE5-DF1F77E9F11B}" srcOrd="3" destOrd="0" presId="urn:microsoft.com/office/officeart/2018/2/layout/IconLabelList"/>
    <dgm:cxn modelId="{00247B2A-AB23-44CB-95A1-7190219044AA}" type="presParOf" srcId="{5B5EF3B8-0166-4EB3-B482-FAD6005B1246}" destId="{DB4E33BD-0EC4-4EFB-B047-06A15979C670}" srcOrd="4" destOrd="0" presId="urn:microsoft.com/office/officeart/2018/2/layout/IconLabelList"/>
    <dgm:cxn modelId="{2DAF680A-1AE8-41F3-B0A1-C1E72DFB3004}" type="presParOf" srcId="{DB4E33BD-0EC4-4EFB-B047-06A15979C670}" destId="{2283F2D4-360F-4E5D-A0E4-546E51B80161}" srcOrd="0" destOrd="0" presId="urn:microsoft.com/office/officeart/2018/2/layout/IconLabelList"/>
    <dgm:cxn modelId="{8D28ACA2-C51B-4860-AD56-C9C38E02265C}" type="presParOf" srcId="{DB4E33BD-0EC4-4EFB-B047-06A15979C670}" destId="{AB74F54D-7093-459F-8FA7-BE1A41794FC7}" srcOrd="1" destOrd="0" presId="urn:microsoft.com/office/officeart/2018/2/layout/IconLabelList"/>
    <dgm:cxn modelId="{08852A86-BD11-4331-886B-D11FC428F78A}" type="presParOf" srcId="{DB4E33BD-0EC4-4EFB-B047-06A15979C670}" destId="{E9624938-E64E-41F1-8AEB-92F7CD9240BE}" srcOrd="2" destOrd="0" presId="urn:microsoft.com/office/officeart/2018/2/layout/IconLabelList"/>
    <dgm:cxn modelId="{75AB4B86-B42D-4867-89E4-46217220F9CF}" type="presParOf" srcId="{5B5EF3B8-0166-4EB3-B482-FAD6005B1246}" destId="{E483D87D-3073-47BD-8F84-1F22085CA831}" srcOrd="5" destOrd="0" presId="urn:microsoft.com/office/officeart/2018/2/layout/IconLabelList"/>
    <dgm:cxn modelId="{01CAE5AD-D4F3-49F9-9F6A-9D9048507D4A}" type="presParOf" srcId="{5B5EF3B8-0166-4EB3-B482-FAD6005B1246}" destId="{E11DC837-73DE-44B7-A436-968DD58348A9}" srcOrd="6" destOrd="0" presId="urn:microsoft.com/office/officeart/2018/2/layout/IconLabelList"/>
    <dgm:cxn modelId="{8D24E0D2-0EE3-4250-83B0-603A7A40890D}" type="presParOf" srcId="{E11DC837-73DE-44B7-A436-968DD58348A9}" destId="{AD557F4C-35E3-4296-9A76-A3045C88AEA1}" srcOrd="0" destOrd="0" presId="urn:microsoft.com/office/officeart/2018/2/layout/IconLabelList"/>
    <dgm:cxn modelId="{0FD63283-5119-4BFC-9AEA-D027A2E4AB2E}" type="presParOf" srcId="{E11DC837-73DE-44B7-A436-968DD58348A9}" destId="{AC6643A7-F4EE-4F2C-AF56-FB295A43277C}" srcOrd="1" destOrd="0" presId="urn:microsoft.com/office/officeart/2018/2/layout/IconLabelList"/>
    <dgm:cxn modelId="{6DD68C03-C2D4-47FF-916C-0C9CB79E89A2}" type="presParOf" srcId="{E11DC837-73DE-44B7-A436-968DD58348A9}" destId="{3BFADE17-0CC6-4D41-BEA6-F3A899A11AD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93000-5707-4A07-816F-BFF50CCF936B}" type="doc">
      <dgm:prSet loTypeId="urn:microsoft.com/office/officeart/2005/8/layout/hList1" loCatId="list" qsTypeId="urn:microsoft.com/office/officeart/2005/8/quickstyle/3d2" qsCatId="3D" csTypeId="urn:microsoft.com/office/officeart/2005/8/colors/colorful5" csCatId="colorful" phldr="1"/>
      <dgm:spPr/>
      <dgm:t>
        <a:bodyPr/>
        <a:lstStyle/>
        <a:p>
          <a:endParaRPr lang="en-US"/>
        </a:p>
      </dgm:t>
    </dgm:pt>
    <dgm:pt modelId="{4FDAE9F8-4CAD-430A-A736-012C97709473}">
      <dgm:prSet/>
      <dgm:spPr/>
      <dgm:t>
        <a:bodyPr/>
        <a:lstStyle/>
        <a:p>
          <a:r>
            <a:rPr lang="en-US" dirty="0"/>
            <a:t>HOME-ARP</a:t>
          </a:r>
        </a:p>
      </dgm:t>
    </dgm:pt>
    <dgm:pt modelId="{D5012174-57A0-45E5-B631-812738345A03}" type="parTrans" cxnId="{FE558BF9-6C1A-4C82-A439-BFBCADFEB535}">
      <dgm:prSet/>
      <dgm:spPr/>
      <dgm:t>
        <a:bodyPr/>
        <a:lstStyle/>
        <a:p>
          <a:endParaRPr lang="en-US"/>
        </a:p>
      </dgm:t>
    </dgm:pt>
    <dgm:pt modelId="{29B90179-0ED0-4027-8ADC-02C0A555AFC1}" type="sibTrans" cxnId="{FE558BF9-6C1A-4C82-A439-BFBCADFEB535}">
      <dgm:prSet/>
      <dgm:spPr/>
      <dgm:t>
        <a:bodyPr/>
        <a:lstStyle/>
        <a:p>
          <a:endParaRPr lang="en-US"/>
        </a:p>
      </dgm:t>
    </dgm:pt>
    <dgm:pt modelId="{2F812D80-4591-45B3-B34F-FD6D8A9EED22}">
      <dgm:prSet/>
      <dgm:spPr/>
      <dgm:t>
        <a:bodyPr/>
        <a:lstStyle/>
        <a:p>
          <a:pPr>
            <a:buFont typeface="+mj-lt"/>
            <a:buAutoNum type="arabicPeriod"/>
          </a:pPr>
          <a:r>
            <a:rPr lang="en-US" dirty="0"/>
            <a:t>Homeless: category 1, 2, 3</a:t>
          </a:r>
        </a:p>
      </dgm:t>
    </dgm:pt>
    <dgm:pt modelId="{61E5FDC6-DB7D-4ADF-B317-EEFA46A690BB}" type="parTrans" cxnId="{16082FBD-9A7F-471B-867B-7E45395CEBFA}">
      <dgm:prSet/>
      <dgm:spPr/>
      <dgm:t>
        <a:bodyPr/>
        <a:lstStyle/>
        <a:p>
          <a:endParaRPr lang="en-US"/>
        </a:p>
      </dgm:t>
    </dgm:pt>
    <dgm:pt modelId="{E52E9870-68F2-47CC-8CB7-61E87DFB390F}" type="sibTrans" cxnId="{16082FBD-9A7F-471B-867B-7E45395CEBFA}">
      <dgm:prSet/>
      <dgm:spPr/>
      <dgm:t>
        <a:bodyPr/>
        <a:lstStyle/>
        <a:p>
          <a:endParaRPr lang="en-US"/>
        </a:p>
      </dgm:t>
    </dgm:pt>
    <dgm:pt modelId="{B3CFA61B-1AE2-4CED-A52B-9AB0C6F7AA38}">
      <dgm:prSet/>
      <dgm:spPr/>
      <dgm:t>
        <a:bodyPr/>
        <a:lstStyle/>
        <a:p>
          <a:r>
            <a:rPr lang="en-US" dirty="0">
              <a:solidFill>
                <a:schemeClr val="tx1"/>
              </a:solidFill>
            </a:rPr>
            <a:t>CoC/ESG </a:t>
          </a:r>
        </a:p>
      </dgm:t>
    </dgm:pt>
    <dgm:pt modelId="{405C7FCF-0CD9-4713-856C-8CBD7FD9F951}" type="parTrans" cxnId="{45B7C54D-B860-4D03-8485-A410DFB0ED01}">
      <dgm:prSet/>
      <dgm:spPr/>
      <dgm:t>
        <a:bodyPr/>
        <a:lstStyle/>
        <a:p>
          <a:endParaRPr lang="en-US"/>
        </a:p>
      </dgm:t>
    </dgm:pt>
    <dgm:pt modelId="{56A50DC1-2126-4299-B277-B959210409CE}" type="sibTrans" cxnId="{45B7C54D-B860-4D03-8485-A410DFB0ED01}">
      <dgm:prSet/>
      <dgm:spPr/>
      <dgm:t>
        <a:bodyPr/>
        <a:lstStyle/>
        <a:p>
          <a:endParaRPr lang="en-US"/>
        </a:p>
      </dgm:t>
    </dgm:pt>
    <dgm:pt modelId="{CF4A04EF-5E6A-46D9-BC36-236F4B4AEEA3}">
      <dgm:prSet/>
      <dgm:spPr/>
      <dgm:t>
        <a:bodyPr/>
        <a:lstStyle/>
        <a:p>
          <a:pPr>
            <a:buFont typeface="+mj-lt"/>
            <a:buAutoNum type="arabicPeriod"/>
          </a:pPr>
          <a:r>
            <a:rPr lang="en-US" dirty="0"/>
            <a:t>Homeless: 24CFR576/578 category 1, 2</a:t>
          </a:r>
        </a:p>
      </dgm:t>
    </dgm:pt>
    <dgm:pt modelId="{C72D601E-FE15-4927-B538-48B9AFB43AD7}" type="parTrans" cxnId="{97F9DA43-BF5C-4B1B-A163-650A3CE98FF7}">
      <dgm:prSet/>
      <dgm:spPr/>
      <dgm:t>
        <a:bodyPr/>
        <a:lstStyle/>
        <a:p>
          <a:endParaRPr lang="en-US"/>
        </a:p>
      </dgm:t>
    </dgm:pt>
    <dgm:pt modelId="{17EF8319-EF63-4D26-9706-3DD9F666D6A1}" type="sibTrans" cxnId="{97F9DA43-BF5C-4B1B-A163-650A3CE98FF7}">
      <dgm:prSet/>
      <dgm:spPr/>
      <dgm:t>
        <a:bodyPr/>
        <a:lstStyle/>
        <a:p>
          <a:endParaRPr lang="en-US"/>
        </a:p>
      </dgm:t>
    </dgm:pt>
    <dgm:pt modelId="{9F57C207-C617-4ABA-8FE1-BA140B112944}">
      <dgm:prSet/>
      <dgm:spPr/>
      <dgm:t>
        <a:bodyPr/>
        <a:lstStyle/>
        <a:p>
          <a:r>
            <a:rPr lang="en-US"/>
            <a:t>Comparison </a:t>
          </a:r>
        </a:p>
      </dgm:t>
    </dgm:pt>
    <dgm:pt modelId="{50B879C4-9256-425E-B173-67736D0FF0B8}" type="parTrans" cxnId="{ED29924C-1914-4447-AB9C-C2786A927BBD}">
      <dgm:prSet/>
      <dgm:spPr/>
      <dgm:t>
        <a:bodyPr/>
        <a:lstStyle/>
        <a:p>
          <a:endParaRPr lang="en-US"/>
        </a:p>
      </dgm:t>
    </dgm:pt>
    <dgm:pt modelId="{2C1D7508-F1E9-4D13-BAA5-CD0941DAF1C1}" type="sibTrans" cxnId="{ED29924C-1914-4447-AB9C-C2786A927BBD}">
      <dgm:prSet/>
      <dgm:spPr/>
      <dgm:t>
        <a:bodyPr/>
        <a:lstStyle/>
        <a:p>
          <a:endParaRPr lang="en-US"/>
        </a:p>
      </dgm:t>
    </dgm:pt>
    <dgm:pt modelId="{4EC782FD-8DB0-46E6-960F-74C8847755EF}">
      <dgm:prSet/>
      <dgm:spPr/>
      <dgm:t>
        <a:bodyPr/>
        <a:lstStyle/>
        <a:p>
          <a:pPr>
            <a:buFont typeface="+mj-lt"/>
            <a:buAutoNum type="arabicPeriod"/>
          </a:pPr>
          <a:r>
            <a:rPr lang="en-US" dirty="0"/>
            <a:t>Homeless category 1 &amp; 2 there are no differences</a:t>
          </a:r>
        </a:p>
      </dgm:t>
    </dgm:pt>
    <dgm:pt modelId="{AECC726F-FC57-4E4E-8486-6C04AC5EEC81}" type="parTrans" cxnId="{F5598FD3-5B95-4973-86DF-C7D814FCAE2F}">
      <dgm:prSet/>
      <dgm:spPr/>
      <dgm:t>
        <a:bodyPr/>
        <a:lstStyle/>
        <a:p>
          <a:endParaRPr lang="en-US"/>
        </a:p>
      </dgm:t>
    </dgm:pt>
    <dgm:pt modelId="{6E8E7330-28D4-467B-AF19-EF741CADE8D5}" type="sibTrans" cxnId="{F5598FD3-5B95-4973-86DF-C7D814FCAE2F}">
      <dgm:prSet/>
      <dgm:spPr/>
      <dgm:t>
        <a:bodyPr/>
        <a:lstStyle/>
        <a:p>
          <a:endParaRPr lang="en-US"/>
        </a:p>
      </dgm:t>
    </dgm:pt>
    <dgm:pt modelId="{B3D9C623-7E77-4B34-BBA7-63D42E917A25}">
      <dgm:prSet/>
      <dgm:spPr/>
      <dgm:t>
        <a:bodyPr/>
        <a:lstStyle/>
        <a:p>
          <a:pPr>
            <a:buFont typeface="+mj-lt"/>
            <a:buAutoNum type="arabicPeriod"/>
          </a:pPr>
          <a:r>
            <a:rPr lang="en-US" dirty="0"/>
            <a:t>At risk of homelessness 30%AMI</a:t>
          </a:r>
        </a:p>
      </dgm:t>
    </dgm:pt>
    <dgm:pt modelId="{38B2D38E-69C3-488C-9576-8248FA902E2B}" type="parTrans" cxnId="{05B73E0C-C058-4368-9E13-FDFDF3D5C2EA}">
      <dgm:prSet/>
      <dgm:spPr/>
      <dgm:t>
        <a:bodyPr/>
        <a:lstStyle/>
        <a:p>
          <a:endParaRPr lang="en-US"/>
        </a:p>
      </dgm:t>
    </dgm:pt>
    <dgm:pt modelId="{1A842ACD-2317-4E96-8126-8468AFCEE4B4}" type="sibTrans" cxnId="{05B73E0C-C058-4368-9E13-FDFDF3D5C2EA}">
      <dgm:prSet/>
      <dgm:spPr/>
      <dgm:t>
        <a:bodyPr/>
        <a:lstStyle/>
        <a:p>
          <a:endParaRPr lang="en-US"/>
        </a:p>
      </dgm:t>
    </dgm:pt>
    <dgm:pt modelId="{2BF60127-72DE-4FDC-82E7-CC3FD34886FA}">
      <dgm:prSet/>
      <dgm:spPr/>
      <dgm:t>
        <a:bodyPr/>
        <a:lstStyle/>
        <a:p>
          <a:pPr>
            <a:buFont typeface="+mj-lt"/>
            <a:buAutoNum type="arabicPeriod"/>
          </a:pPr>
          <a:r>
            <a:rPr lang="en-US" dirty="0"/>
            <a:t>ESG At risk of homelessness 30% AMI</a:t>
          </a:r>
        </a:p>
      </dgm:t>
    </dgm:pt>
    <dgm:pt modelId="{55C22532-8B57-4799-9FC0-B2BDEEE1D969}" type="parTrans" cxnId="{452DC03C-3CB5-4F13-BA6B-E095A7C176A7}">
      <dgm:prSet/>
      <dgm:spPr/>
      <dgm:t>
        <a:bodyPr/>
        <a:lstStyle/>
        <a:p>
          <a:endParaRPr lang="en-US"/>
        </a:p>
      </dgm:t>
    </dgm:pt>
    <dgm:pt modelId="{D55549E4-12A4-4561-B3CC-F735139802E0}" type="sibTrans" cxnId="{452DC03C-3CB5-4F13-BA6B-E095A7C176A7}">
      <dgm:prSet/>
      <dgm:spPr/>
      <dgm:t>
        <a:bodyPr/>
        <a:lstStyle/>
        <a:p>
          <a:endParaRPr lang="en-US"/>
        </a:p>
      </dgm:t>
    </dgm:pt>
    <dgm:pt modelId="{10D2793D-C771-4520-A388-57BCCF248088}">
      <dgm:prSet/>
      <dgm:spPr/>
      <dgm:t>
        <a:bodyPr/>
        <a:lstStyle/>
        <a:p>
          <a:pPr>
            <a:buFont typeface="+mj-lt"/>
            <a:buAutoNum type="arabicPeriod"/>
          </a:pPr>
          <a:endParaRPr lang="en-US" dirty="0"/>
        </a:p>
      </dgm:t>
    </dgm:pt>
    <dgm:pt modelId="{96A3BED7-D6E1-4AF6-8DA3-9D2565C3422F}" type="parTrans" cxnId="{CADEE607-951A-40C7-8B30-CD7370BE0469}">
      <dgm:prSet/>
      <dgm:spPr/>
      <dgm:t>
        <a:bodyPr/>
        <a:lstStyle/>
        <a:p>
          <a:endParaRPr lang="en-US"/>
        </a:p>
      </dgm:t>
    </dgm:pt>
    <dgm:pt modelId="{08AC36E0-A4D5-4FDB-8C66-300E1EBCD84F}" type="sibTrans" cxnId="{CADEE607-951A-40C7-8B30-CD7370BE0469}">
      <dgm:prSet/>
      <dgm:spPr/>
      <dgm:t>
        <a:bodyPr/>
        <a:lstStyle/>
        <a:p>
          <a:endParaRPr lang="en-US"/>
        </a:p>
      </dgm:t>
    </dgm:pt>
    <dgm:pt modelId="{4209134B-C8E8-4C71-B25F-C874985E5A1A}">
      <dgm:prSet/>
      <dgm:spPr/>
      <dgm:t>
        <a:bodyPr/>
        <a:lstStyle/>
        <a:p>
          <a:pPr>
            <a:buFont typeface="+mj-lt"/>
            <a:buAutoNum type="arabicPeriod"/>
          </a:pPr>
          <a:r>
            <a:rPr lang="en-US" dirty="0"/>
            <a:t>Domestic violence</a:t>
          </a:r>
        </a:p>
      </dgm:t>
    </dgm:pt>
    <dgm:pt modelId="{FBF930A1-86DE-4AB5-BC27-D05D4FF28EC5}" type="parTrans" cxnId="{30370086-2BAC-4316-B7DF-D4C0326DDC30}">
      <dgm:prSet/>
      <dgm:spPr/>
      <dgm:t>
        <a:bodyPr/>
        <a:lstStyle/>
        <a:p>
          <a:endParaRPr lang="en-US"/>
        </a:p>
      </dgm:t>
    </dgm:pt>
    <dgm:pt modelId="{8433E5CB-D6C0-4B95-9C38-D80F13656FF3}" type="sibTrans" cxnId="{30370086-2BAC-4316-B7DF-D4C0326DDC30}">
      <dgm:prSet/>
      <dgm:spPr/>
      <dgm:t>
        <a:bodyPr/>
        <a:lstStyle/>
        <a:p>
          <a:endParaRPr lang="en-US"/>
        </a:p>
      </dgm:t>
    </dgm:pt>
    <dgm:pt modelId="{DACDA2F1-1220-417A-8F5B-FC7D21353815}">
      <dgm:prSet/>
      <dgm:spPr/>
      <dgm:t>
        <a:bodyPr/>
        <a:lstStyle/>
        <a:p>
          <a:pPr>
            <a:buFont typeface="+mj-lt"/>
            <a:buAutoNum type="arabicPeriod"/>
          </a:pPr>
          <a:r>
            <a:rPr lang="en-US" dirty="0"/>
            <a:t>Homeless category 4, domestic violence</a:t>
          </a:r>
        </a:p>
      </dgm:t>
    </dgm:pt>
    <dgm:pt modelId="{0A6B641C-FA57-48EB-AF11-A0296A75464C}" type="parTrans" cxnId="{326C521B-F5D1-4184-BD69-6B095CAA8037}">
      <dgm:prSet/>
      <dgm:spPr/>
      <dgm:t>
        <a:bodyPr/>
        <a:lstStyle/>
        <a:p>
          <a:endParaRPr lang="en-US"/>
        </a:p>
      </dgm:t>
    </dgm:pt>
    <dgm:pt modelId="{40CF425B-E872-42F7-BAFF-1698F890657D}" type="sibTrans" cxnId="{326C521B-F5D1-4184-BD69-6B095CAA8037}">
      <dgm:prSet/>
      <dgm:spPr/>
      <dgm:t>
        <a:bodyPr/>
        <a:lstStyle/>
        <a:p>
          <a:endParaRPr lang="en-US"/>
        </a:p>
      </dgm:t>
    </dgm:pt>
    <dgm:pt modelId="{FE633BBF-C48B-4138-83BB-8A29D75E804D}">
      <dgm:prSet/>
      <dgm:spPr/>
      <dgm:t>
        <a:bodyPr/>
        <a:lstStyle/>
        <a:p>
          <a:pPr>
            <a:buFont typeface="+mj-lt"/>
            <a:buAutoNum type="arabicPeriod"/>
          </a:pPr>
          <a:r>
            <a:rPr lang="en-US" dirty="0"/>
            <a:t>DV under HOME-ARP does not require that individuals “have no other resources” </a:t>
          </a:r>
        </a:p>
      </dgm:t>
    </dgm:pt>
    <dgm:pt modelId="{3B02DE60-B28A-410B-B032-11080D6023F9}" type="parTrans" cxnId="{3863FF9C-E9A1-4127-9547-278255CD9B68}">
      <dgm:prSet/>
      <dgm:spPr/>
      <dgm:t>
        <a:bodyPr/>
        <a:lstStyle/>
        <a:p>
          <a:endParaRPr lang="en-US"/>
        </a:p>
      </dgm:t>
    </dgm:pt>
    <dgm:pt modelId="{2AA13970-6BD4-42CF-A3B4-57D25E63B7D0}" type="sibTrans" cxnId="{3863FF9C-E9A1-4127-9547-278255CD9B68}">
      <dgm:prSet/>
      <dgm:spPr/>
      <dgm:t>
        <a:bodyPr/>
        <a:lstStyle/>
        <a:p>
          <a:endParaRPr lang="en-US"/>
        </a:p>
      </dgm:t>
    </dgm:pt>
    <dgm:pt modelId="{DA756332-32FF-4228-A889-5840F54AE60C}">
      <dgm:prSet/>
      <dgm:spPr/>
      <dgm:t>
        <a:bodyPr/>
        <a:lstStyle/>
        <a:p>
          <a:pPr>
            <a:buFont typeface="+mj-lt"/>
            <a:buAutoNum type="arabicPeriod"/>
          </a:pPr>
          <a:endParaRPr lang="en-US" dirty="0"/>
        </a:p>
      </dgm:t>
    </dgm:pt>
    <dgm:pt modelId="{08CCF05C-F3D7-4F8E-8307-6FB2E1C5127F}" type="parTrans" cxnId="{BBEC730E-39AB-4180-B223-ABED393D3A6A}">
      <dgm:prSet/>
      <dgm:spPr/>
      <dgm:t>
        <a:bodyPr/>
        <a:lstStyle/>
        <a:p>
          <a:endParaRPr lang="en-US"/>
        </a:p>
      </dgm:t>
    </dgm:pt>
    <dgm:pt modelId="{B7D70A3B-C06A-4AEE-866F-220C0EADADF4}" type="sibTrans" cxnId="{BBEC730E-39AB-4180-B223-ABED393D3A6A}">
      <dgm:prSet/>
      <dgm:spPr/>
      <dgm:t>
        <a:bodyPr/>
        <a:lstStyle/>
        <a:p>
          <a:endParaRPr lang="en-US"/>
        </a:p>
      </dgm:t>
    </dgm:pt>
    <dgm:pt modelId="{BF95697F-A27F-4462-959F-6AA0E2991A82}">
      <dgm:prSet/>
      <dgm:spPr/>
      <dgm:t>
        <a:bodyPr/>
        <a:lstStyle/>
        <a:p>
          <a:pPr>
            <a:buFont typeface="+mj-lt"/>
            <a:buAutoNum type="arabicPeriod"/>
          </a:pPr>
          <a:r>
            <a:rPr lang="en-US" dirty="0"/>
            <a:t> Other: At risk at 50% AMI, or have previously been homeless and are in a temporary assistance program and need services do avoided homelessness</a:t>
          </a:r>
        </a:p>
      </dgm:t>
    </dgm:pt>
    <dgm:pt modelId="{3244AAAF-0527-470F-B4A0-83A94AC46C69}" type="parTrans" cxnId="{BED22E19-1D4E-4CC4-A3E7-F975A05EEDCB}">
      <dgm:prSet/>
      <dgm:spPr/>
      <dgm:t>
        <a:bodyPr/>
        <a:lstStyle/>
        <a:p>
          <a:endParaRPr lang="en-US"/>
        </a:p>
      </dgm:t>
    </dgm:pt>
    <dgm:pt modelId="{2D02E700-DCBC-44CF-A1A6-4C1AC5AD7C6F}" type="sibTrans" cxnId="{BED22E19-1D4E-4CC4-A3E7-F975A05EEDCB}">
      <dgm:prSet/>
      <dgm:spPr/>
      <dgm:t>
        <a:bodyPr/>
        <a:lstStyle/>
        <a:p>
          <a:endParaRPr lang="en-US"/>
        </a:p>
      </dgm:t>
    </dgm:pt>
    <dgm:pt modelId="{D4F90B59-CABE-4D27-B323-D468E79C636B}">
      <dgm:prSet/>
      <dgm:spPr/>
      <dgm:t>
        <a:bodyPr/>
        <a:lstStyle/>
        <a:p>
          <a:pPr>
            <a:buFont typeface="+mj-lt"/>
            <a:buAutoNum type="arabicPeriod"/>
          </a:pPr>
          <a:r>
            <a:rPr lang="en-US" dirty="0"/>
            <a:t>There is no differences</a:t>
          </a:r>
        </a:p>
      </dgm:t>
    </dgm:pt>
    <dgm:pt modelId="{68E7F69A-FB41-48C1-9CFE-CA680FFBD1F1}" type="parTrans" cxnId="{61304C42-C746-4212-B785-6056C978F998}">
      <dgm:prSet/>
      <dgm:spPr/>
      <dgm:t>
        <a:bodyPr/>
        <a:lstStyle/>
        <a:p>
          <a:endParaRPr lang="en-US"/>
        </a:p>
      </dgm:t>
    </dgm:pt>
    <dgm:pt modelId="{08B8E3F4-68C8-4812-9A7E-1C4AFE9997AE}" type="sibTrans" cxnId="{61304C42-C746-4212-B785-6056C978F998}">
      <dgm:prSet/>
      <dgm:spPr/>
      <dgm:t>
        <a:bodyPr/>
        <a:lstStyle/>
        <a:p>
          <a:endParaRPr lang="en-US"/>
        </a:p>
      </dgm:t>
    </dgm:pt>
    <dgm:pt modelId="{19202EAD-8F6A-4D47-8402-F71665825EF7}">
      <dgm:prSet/>
      <dgm:spPr/>
      <dgm:t>
        <a:bodyPr/>
        <a:lstStyle/>
        <a:p>
          <a:pPr>
            <a:buFont typeface="+mj-lt"/>
            <a:buAutoNum type="arabicPeriod"/>
          </a:pPr>
          <a:endParaRPr lang="en-US" dirty="0"/>
        </a:p>
      </dgm:t>
    </dgm:pt>
    <dgm:pt modelId="{EB3AE98D-6CC8-4DFA-9E80-A37A70AA3B09}" type="parTrans" cxnId="{7F8B7515-DF9A-42A1-974B-D57588E8DA4E}">
      <dgm:prSet/>
      <dgm:spPr/>
      <dgm:t>
        <a:bodyPr/>
        <a:lstStyle/>
        <a:p>
          <a:endParaRPr lang="en-US"/>
        </a:p>
      </dgm:t>
    </dgm:pt>
    <dgm:pt modelId="{0B171376-D91A-4D94-B9CE-1E92FBE96C29}" type="sibTrans" cxnId="{7F8B7515-DF9A-42A1-974B-D57588E8DA4E}">
      <dgm:prSet/>
      <dgm:spPr/>
      <dgm:t>
        <a:bodyPr/>
        <a:lstStyle/>
        <a:p>
          <a:endParaRPr lang="en-US"/>
        </a:p>
      </dgm:t>
    </dgm:pt>
    <dgm:pt modelId="{4468499B-E44E-4C54-A776-4E870B4002DF}">
      <dgm:prSet/>
      <dgm:spPr/>
      <dgm:t>
        <a:bodyPr/>
        <a:lstStyle/>
        <a:p>
          <a:pPr>
            <a:buFont typeface="+mj-lt"/>
            <a:buAutoNum type="arabicPeriod"/>
          </a:pPr>
          <a:endParaRPr lang="en-US" dirty="0"/>
        </a:p>
      </dgm:t>
    </dgm:pt>
    <dgm:pt modelId="{641B8000-D5DB-4195-B5C9-FC65106E8550}" type="parTrans" cxnId="{908152F0-F11D-43A4-A542-2C2674795F32}">
      <dgm:prSet/>
      <dgm:spPr/>
      <dgm:t>
        <a:bodyPr/>
        <a:lstStyle/>
        <a:p>
          <a:endParaRPr lang="en-US"/>
        </a:p>
      </dgm:t>
    </dgm:pt>
    <dgm:pt modelId="{631C8CF4-155D-4E97-B431-D36CC708A80E}" type="sibTrans" cxnId="{908152F0-F11D-43A4-A542-2C2674795F32}">
      <dgm:prSet/>
      <dgm:spPr/>
      <dgm:t>
        <a:bodyPr/>
        <a:lstStyle/>
        <a:p>
          <a:endParaRPr lang="en-US"/>
        </a:p>
      </dgm:t>
    </dgm:pt>
    <dgm:pt modelId="{565B88CE-853A-4B18-A10D-50A80DCA71AF}">
      <dgm:prSet/>
      <dgm:spPr/>
      <dgm:t>
        <a:bodyPr/>
        <a:lstStyle/>
        <a:p>
          <a:pPr>
            <a:buFont typeface="+mj-lt"/>
            <a:buAutoNum type="arabicPeriod"/>
          </a:pPr>
          <a:r>
            <a:rPr lang="en-US" dirty="0"/>
            <a:t>No equivalent  </a:t>
          </a:r>
        </a:p>
      </dgm:t>
    </dgm:pt>
    <dgm:pt modelId="{AFDFB16D-483B-4972-A735-77E6278666DB}" type="parTrans" cxnId="{3122AF7A-2941-44E6-A29A-2DD809A5089E}">
      <dgm:prSet/>
      <dgm:spPr/>
      <dgm:t>
        <a:bodyPr/>
        <a:lstStyle/>
        <a:p>
          <a:endParaRPr lang="en-US"/>
        </a:p>
      </dgm:t>
    </dgm:pt>
    <dgm:pt modelId="{8EBA8188-872F-45FE-A1EE-D9885D78FE0A}" type="sibTrans" cxnId="{3122AF7A-2941-44E6-A29A-2DD809A5089E}">
      <dgm:prSet/>
      <dgm:spPr/>
      <dgm:t>
        <a:bodyPr/>
        <a:lstStyle/>
        <a:p>
          <a:endParaRPr lang="en-US"/>
        </a:p>
      </dgm:t>
    </dgm:pt>
    <dgm:pt modelId="{E08EFC62-E01D-450D-9276-F73BF6F15647}">
      <dgm:prSet/>
      <dgm:spPr/>
      <dgm:t>
        <a:bodyPr/>
        <a:lstStyle/>
        <a:p>
          <a:pPr>
            <a:buFont typeface="+mj-lt"/>
            <a:buAutoNum type="arabicPeriod"/>
          </a:pPr>
          <a:r>
            <a:rPr lang="en-US" dirty="0"/>
            <a:t>Households in Other may be currently receiving other CoC/ESG assistance </a:t>
          </a:r>
        </a:p>
      </dgm:t>
    </dgm:pt>
    <dgm:pt modelId="{462DF97F-4957-4E67-A72C-792623852DA2}" type="parTrans" cxnId="{3B8C5957-39AF-4DF2-8B23-476F16AD0274}">
      <dgm:prSet/>
      <dgm:spPr/>
      <dgm:t>
        <a:bodyPr/>
        <a:lstStyle/>
        <a:p>
          <a:endParaRPr lang="en-US"/>
        </a:p>
      </dgm:t>
    </dgm:pt>
    <dgm:pt modelId="{D24728EE-54B5-4D60-BE11-1B86772AE333}" type="sibTrans" cxnId="{3B8C5957-39AF-4DF2-8B23-476F16AD0274}">
      <dgm:prSet/>
      <dgm:spPr/>
      <dgm:t>
        <a:bodyPr/>
        <a:lstStyle/>
        <a:p>
          <a:endParaRPr lang="en-US"/>
        </a:p>
      </dgm:t>
    </dgm:pt>
    <dgm:pt modelId="{D33D4AA2-C316-4185-9836-1E05EE4F0373}">
      <dgm:prSet/>
      <dgm:spPr/>
      <dgm:t>
        <a:bodyPr/>
        <a:lstStyle/>
        <a:p>
          <a:pPr>
            <a:buFont typeface="+mj-lt"/>
            <a:buAutoNum type="arabicPeriod"/>
          </a:pPr>
          <a:endParaRPr lang="en-US" dirty="0"/>
        </a:p>
      </dgm:t>
    </dgm:pt>
    <dgm:pt modelId="{802EC14A-B84F-4F7E-8C87-2B264B2587B5}" type="parTrans" cxnId="{A0938456-2AE6-4E44-9B6C-03CC0AD17C45}">
      <dgm:prSet/>
      <dgm:spPr/>
      <dgm:t>
        <a:bodyPr/>
        <a:lstStyle/>
        <a:p>
          <a:endParaRPr lang="en-US"/>
        </a:p>
      </dgm:t>
    </dgm:pt>
    <dgm:pt modelId="{24473E72-9F0B-4310-8D7D-922FAA0AF080}" type="sibTrans" cxnId="{A0938456-2AE6-4E44-9B6C-03CC0AD17C45}">
      <dgm:prSet/>
      <dgm:spPr/>
      <dgm:t>
        <a:bodyPr/>
        <a:lstStyle/>
        <a:p>
          <a:endParaRPr lang="en-US"/>
        </a:p>
      </dgm:t>
    </dgm:pt>
    <dgm:pt modelId="{E37D5DA5-510F-4AEC-8A6E-E840A1B03DA0}">
      <dgm:prSet/>
      <dgm:spPr/>
      <dgm:t>
        <a:bodyPr/>
        <a:lstStyle/>
        <a:p>
          <a:pPr>
            <a:buFont typeface="+mj-lt"/>
            <a:buAutoNum type="arabicPeriod"/>
          </a:pPr>
          <a:endParaRPr lang="en-US" dirty="0"/>
        </a:p>
      </dgm:t>
    </dgm:pt>
    <dgm:pt modelId="{2FF0AF96-C54D-48AE-AA60-FEA5C589A33A}" type="parTrans" cxnId="{1ED8DFCC-73EE-41FD-A0D6-7FC118B19100}">
      <dgm:prSet/>
      <dgm:spPr/>
      <dgm:t>
        <a:bodyPr/>
        <a:lstStyle/>
        <a:p>
          <a:endParaRPr lang="en-US"/>
        </a:p>
      </dgm:t>
    </dgm:pt>
    <dgm:pt modelId="{9CA41A5D-FF63-46E1-9F38-E5F246E8DAEE}" type="sibTrans" cxnId="{1ED8DFCC-73EE-41FD-A0D6-7FC118B19100}">
      <dgm:prSet/>
      <dgm:spPr/>
      <dgm:t>
        <a:bodyPr/>
        <a:lstStyle/>
        <a:p>
          <a:endParaRPr lang="en-US"/>
        </a:p>
      </dgm:t>
    </dgm:pt>
    <dgm:pt modelId="{87E2E937-72D7-4299-9166-CFD7DDB528D2}">
      <dgm:prSet/>
      <dgm:spPr/>
      <dgm:t>
        <a:bodyPr/>
        <a:lstStyle/>
        <a:p>
          <a:pPr>
            <a:buFont typeface="+mj-lt"/>
            <a:buAutoNum type="arabicPeriod"/>
          </a:pPr>
          <a:endParaRPr lang="en-US" dirty="0"/>
        </a:p>
      </dgm:t>
    </dgm:pt>
    <dgm:pt modelId="{DC0AE6EB-0990-4878-8E49-B54EEBABC55F}" type="parTrans" cxnId="{B2B56F77-8676-4A1F-B225-B1FE7209FE41}">
      <dgm:prSet/>
      <dgm:spPr/>
      <dgm:t>
        <a:bodyPr/>
        <a:lstStyle/>
        <a:p>
          <a:endParaRPr lang="en-US"/>
        </a:p>
      </dgm:t>
    </dgm:pt>
    <dgm:pt modelId="{C29EFC1E-D4EA-4315-A27B-4C9B5CA724D0}" type="sibTrans" cxnId="{B2B56F77-8676-4A1F-B225-B1FE7209FE41}">
      <dgm:prSet/>
      <dgm:spPr/>
      <dgm:t>
        <a:bodyPr/>
        <a:lstStyle/>
        <a:p>
          <a:endParaRPr lang="en-US"/>
        </a:p>
      </dgm:t>
    </dgm:pt>
    <dgm:pt modelId="{5944AA5C-6C59-41D9-A24B-FFA4B5A56CC9}">
      <dgm:prSet/>
      <dgm:spPr/>
      <dgm:t>
        <a:bodyPr/>
        <a:lstStyle/>
        <a:p>
          <a:pPr>
            <a:buFont typeface="+mj-lt"/>
            <a:buAutoNum type="arabicPeriod"/>
          </a:pPr>
          <a:endParaRPr lang="en-US" dirty="0"/>
        </a:p>
      </dgm:t>
    </dgm:pt>
    <dgm:pt modelId="{EE7C6148-4404-4F63-AAE4-00ADDB791F7C}" type="parTrans" cxnId="{051D8996-8CEE-4C49-AB06-66FA4E653FFE}">
      <dgm:prSet/>
      <dgm:spPr/>
      <dgm:t>
        <a:bodyPr/>
        <a:lstStyle/>
        <a:p>
          <a:endParaRPr lang="en-US"/>
        </a:p>
      </dgm:t>
    </dgm:pt>
    <dgm:pt modelId="{203C02A9-CD50-47D0-B7BD-6FB2FE433BCC}" type="sibTrans" cxnId="{051D8996-8CEE-4C49-AB06-66FA4E653FFE}">
      <dgm:prSet/>
      <dgm:spPr/>
      <dgm:t>
        <a:bodyPr/>
        <a:lstStyle/>
        <a:p>
          <a:endParaRPr lang="en-US"/>
        </a:p>
      </dgm:t>
    </dgm:pt>
    <dgm:pt modelId="{61F2C440-7C62-417E-B539-AC268FC3F287}">
      <dgm:prSet/>
      <dgm:spPr/>
      <dgm:t>
        <a:bodyPr/>
        <a:lstStyle/>
        <a:p>
          <a:pPr>
            <a:buFont typeface="+mj-lt"/>
            <a:buAutoNum type="arabicPeriod"/>
          </a:pPr>
          <a:endParaRPr lang="en-US" dirty="0"/>
        </a:p>
      </dgm:t>
    </dgm:pt>
    <dgm:pt modelId="{3426EAC1-7650-417A-B525-7D2FBD0C6BE1}" type="parTrans" cxnId="{73A10242-49F4-4B72-99F9-C542FF1A5BB7}">
      <dgm:prSet/>
      <dgm:spPr/>
    </dgm:pt>
    <dgm:pt modelId="{E643FA08-494A-4A0F-B2D6-9E99349A4DF8}" type="sibTrans" cxnId="{73A10242-49F4-4B72-99F9-C542FF1A5BB7}">
      <dgm:prSet/>
      <dgm:spPr/>
    </dgm:pt>
    <dgm:pt modelId="{45602BC1-2E39-4CB8-AC36-BBC7BD5858FF}" type="pres">
      <dgm:prSet presAssocID="{AA693000-5707-4A07-816F-BFF50CCF936B}" presName="Name0" presStyleCnt="0">
        <dgm:presLayoutVars>
          <dgm:dir/>
          <dgm:animLvl val="lvl"/>
          <dgm:resizeHandles val="exact"/>
        </dgm:presLayoutVars>
      </dgm:prSet>
      <dgm:spPr/>
    </dgm:pt>
    <dgm:pt modelId="{37C4D371-B0F5-4D3E-9538-0B931A31CA36}" type="pres">
      <dgm:prSet presAssocID="{4FDAE9F8-4CAD-430A-A736-012C97709473}" presName="composite" presStyleCnt="0"/>
      <dgm:spPr/>
    </dgm:pt>
    <dgm:pt modelId="{2C02ECD5-2FCA-4B97-B464-788AF091D8E3}" type="pres">
      <dgm:prSet presAssocID="{4FDAE9F8-4CAD-430A-A736-012C97709473}" presName="parTx" presStyleLbl="alignNode1" presStyleIdx="0" presStyleCnt="3">
        <dgm:presLayoutVars>
          <dgm:chMax val="0"/>
          <dgm:chPref val="0"/>
          <dgm:bulletEnabled val="1"/>
        </dgm:presLayoutVars>
      </dgm:prSet>
      <dgm:spPr/>
    </dgm:pt>
    <dgm:pt modelId="{F18817EA-9201-4FF3-B6E3-CE31119A1DB2}" type="pres">
      <dgm:prSet presAssocID="{4FDAE9F8-4CAD-430A-A736-012C97709473}" presName="desTx" presStyleLbl="alignAccFollowNode1" presStyleIdx="0" presStyleCnt="3">
        <dgm:presLayoutVars>
          <dgm:bulletEnabled val="1"/>
        </dgm:presLayoutVars>
      </dgm:prSet>
      <dgm:spPr/>
    </dgm:pt>
    <dgm:pt modelId="{C3B8F8EA-BE44-408B-9C20-F4E16C497BD6}" type="pres">
      <dgm:prSet presAssocID="{29B90179-0ED0-4027-8ADC-02C0A555AFC1}" presName="space" presStyleCnt="0"/>
      <dgm:spPr/>
    </dgm:pt>
    <dgm:pt modelId="{3037C24D-9FE2-4C7D-85EF-3BDEB2A953CE}" type="pres">
      <dgm:prSet presAssocID="{B3CFA61B-1AE2-4CED-A52B-9AB0C6F7AA38}" presName="composite" presStyleCnt="0"/>
      <dgm:spPr/>
    </dgm:pt>
    <dgm:pt modelId="{3CE6E7BA-6952-40D5-BC0E-E062D0AD3F70}" type="pres">
      <dgm:prSet presAssocID="{B3CFA61B-1AE2-4CED-A52B-9AB0C6F7AA38}" presName="parTx" presStyleLbl="alignNode1" presStyleIdx="1" presStyleCnt="3">
        <dgm:presLayoutVars>
          <dgm:chMax val="0"/>
          <dgm:chPref val="0"/>
          <dgm:bulletEnabled val="1"/>
        </dgm:presLayoutVars>
      </dgm:prSet>
      <dgm:spPr/>
    </dgm:pt>
    <dgm:pt modelId="{F5047267-BC9E-4FDD-A84D-67434747EC75}" type="pres">
      <dgm:prSet presAssocID="{B3CFA61B-1AE2-4CED-A52B-9AB0C6F7AA38}" presName="desTx" presStyleLbl="alignAccFollowNode1" presStyleIdx="1" presStyleCnt="3" custLinFactNeighborX="-166" custLinFactNeighborY="-147">
        <dgm:presLayoutVars>
          <dgm:bulletEnabled val="1"/>
        </dgm:presLayoutVars>
      </dgm:prSet>
      <dgm:spPr/>
    </dgm:pt>
    <dgm:pt modelId="{1D72BBE7-B26E-43B9-B6FA-43284A9AA969}" type="pres">
      <dgm:prSet presAssocID="{56A50DC1-2126-4299-B277-B959210409CE}" presName="space" presStyleCnt="0"/>
      <dgm:spPr/>
    </dgm:pt>
    <dgm:pt modelId="{DBDF48BF-1603-42EA-B959-744CDA3A7060}" type="pres">
      <dgm:prSet presAssocID="{9F57C207-C617-4ABA-8FE1-BA140B112944}" presName="composite" presStyleCnt="0"/>
      <dgm:spPr/>
    </dgm:pt>
    <dgm:pt modelId="{73B30D08-34AC-49A3-ABB3-2003D23C74E5}" type="pres">
      <dgm:prSet presAssocID="{9F57C207-C617-4ABA-8FE1-BA140B112944}" presName="parTx" presStyleLbl="alignNode1" presStyleIdx="2" presStyleCnt="3">
        <dgm:presLayoutVars>
          <dgm:chMax val="0"/>
          <dgm:chPref val="0"/>
          <dgm:bulletEnabled val="1"/>
        </dgm:presLayoutVars>
      </dgm:prSet>
      <dgm:spPr/>
    </dgm:pt>
    <dgm:pt modelId="{B0B183AD-0A3A-4E7A-82A6-060967EDEDC4}" type="pres">
      <dgm:prSet presAssocID="{9F57C207-C617-4ABA-8FE1-BA140B112944}" presName="desTx" presStyleLbl="alignAccFollowNode1" presStyleIdx="2" presStyleCnt="3" custLinFactNeighborX="-775" custLinFactNeighborY="300">
        <dgm:presLayoutVars>
          <dgm:bulletEnabled val="1"/>
        </dgm:presLayoutVars>
      </dgm:prSet>
      <dgm:spPr/>
    </dgm:pt>
  </dgm:ptLst>
  <dgm:cxnLst>
    <dgm:cxn modelId="{CADEE607-951A-40C7-8B30-CD7370BE0469}" srcId="{4FDAE9F8-4CAD-430A-A736-012C97709473}" destId="{10D2793D-C771-4520-A388-57BCCF248088}" srcOrd="1" destOrd="0" parTransId="{96A3BED7-D6E1-4AF6-8DA3-9D2565C3422F}" sibTransId="{08AC36E0-A4D5-4FDB-8C66-300E1EBCD84F}"/>
    <dgm:cxn modelId="{05B73E0C-C058-4368-9E13-FDFDF3D5C2EA}" srcId="{4FDAE9F8-4CAD-430A-A736-012C97709473}" destId="{B3D9C623-7E77-4B34-BBA7-63D42E917A25}" srcOrd="2" destOrd="0" parTransId="{38B2D38E-69C3-488C-9576-8248FA902E2B}" sibTransId="{1A842ACD-2317-4E96-8126-8468AFCEE4B4}"/>
    <dgm:cxn modelId="{6D1B240D-7AAF-4B51-878D-80902DBE125E}" type="presOf" srcId="{DACDA2F1-1220-417A-8F5B-FC7D21353815}" destId="{F5047267-BC9E-4FDD-A84D-67434747EC75}" srcOrd="0" destOrd="3" presId="urn:microsoft.com/office/officeart/2005/8/layout/hList1"/>
    <dgm:cxn modelId="{BBEC730E-39AB-4180-B223-ABED393D3A6A}" srcId="{9F57C207-C617-4ABA-8FE1-BA140B112944}" destId="{DA756332-32FF-4228-A889-5840F54AE60C}" srcOrd="2" destOrd="0" parTransId="{08CCF05C-F3D7-4F8E-8307-6FB2E1C5127F}" sibTransId="{B7D70A3B-C06A-4AEE-866F-220C0EADADF4}"/>
    <dgm:cxn modelId="{7F8B7515-DF9A-42A1-974B-D57588E8DA4E}" srcId="{B3CFA61B-1AE2-4CED-A52B-9AB0C6F7AA38}" destId="{19202EAD-8F6A-4D47-8402-F71665825EF7}" srcOrd="2" destOrd="0" parTransId="{EB3AE98D-6CC8-4DFA-9E80-A37A70AA3B09}" sibTransId="{0B171376-D91A-4D94-B9CE-1E92FBE96C29}"/>
    <dgm:cxn modelId="{AD2E8C17-6762-42F0-9562-3E29037B4737}" type="presOf" srcId="{BF95697F-A27F-4462-959F-6AA0E2991A82}" destId="{F18817EA-9201-4FF3-B6E3-CE31119A1DB2}" srcOrd="0" destOrd="8" presId="urn:microsoft.com/office/officeart/2005/8/layout/hList1"/>
    <dgm:cxn modelId="{BED22E19-1D4E-4CC4-A3E7-F975A05EEDCB}" srcId="{4FDAE9F8-4CAD-430A-A736-012C97709473}" destId="{BF95697F-A27F-4462-959F-6AA0E2991A82}" srcOrd="8" destOrd="0" parTransId="{3244AAAF-0527-470F-B4A0-83A94AC46C69}" sibTransId="{2D02E700-DCBC-44CF-A1A6-4C1AC5AD7C6F}"/>
    <dgm:cxn modelId="{CDB54A1A-55CA-4751-9764-DF16EBCF51CC}" type="presOf" srcId="{2BF60127-72DE-4FDC-82E7-CC3FD34886FA}" destId="{F5047267-BC9E-4FDD-A84D-67434747EC75}" srcOrd="0" destOrd="1" presId="urn:microsoft.com/office/officeart/2005/8/layout/hList1"/>
    <dgm:cxn modelId="{326C521B-F5D1-4184-BD69-6B095CAA8037}" srcId="{B3CFA61B-1AE2-4CED-A52B-9AB0C6F7AA38}" destId="{DACDA2F1-1220-417A-8F5B-FC7D21353815}" srcOrd="3" destOrd="0" parTransId="{0A6B641C-FA57-48EB-AF11-A0296A75464C}" sibTransId="{40CF425B-E872-42F7-BAFF-1698F890657D}"/>
    <dgm:cxn modelId="{520F4C27-C5FB-46CF-AB73-C96C6239EA03}" type="presOf" srcId="{DA756332-32FF-4228-A889-5840F54AE60C}" destId="{B0B183AD-0A3A-4E7A-82A6-060967EDEDC4}" srcOrd="0" destOrd="2" presId="urn:microsoft.com/office/officeart/2005/8/layout/hList1"/>
    <dgm:cxn modelId="{2F3AA33A-E29C-42C3-9C0E-5E1B53E948B4}" type="presOf" srcId="{19202EAD-8F6A-4D47-8402-F71665825EF7}" destId="{F5047267-BC9E-4FDD-A84D-67434747EC75}" srcOrd="0" destOrd="2" presId="urn:microsoft.com/office/officeart/2005/8/layout/hList1"/>
    <dgm:cxn modelId="{452DC03C-3CB5-4F13-BA6B-E095A7C176A7}" srcId="{B3CFA61B-1AE2-4CED-A52B-9AB0C6F7AA38}" destId="{2BF60127-72DE-4FDC-82E7-CC3FD34886FA}" srcOrd="1" destOrd="0" parTransId="{55C22532-8B57-4799-9FC0-B2BDEEE1D969}" sibTransId="{D55549E4-12A4-4561-B3CC-F735139802E0}"/>
    <dgm:cxn modelId="{73A10242-49F4-4B72-99F9-C542FF1A5BB7}" srcId="{4FDAE9F8-4CAD-430A-A736-012C97709473}" destId="{61F2C440-7C62-417E-B539-AC268FC3F287}" srcOrd="3" destOrd="0" parTransId="{3426EAC1-7650-417A-B525-7D2FBD0C6BE1}" sibTransId="{E643FA08-494A-4A0F-B2D6-9E99349A4DF8}"/>
    <dgm:cxn modelId="{61304C42-C746-4212-B785-6056C978F998}" srcId="{9F57C207-C617-4ABA-8FE1-BA140B112944}" destId="{D4F90B59-CABE-4D27-B323-D468E79C636B}" srcOrd="1" destOrd="0" parTransId="{68E7F69A-FB41-48C1-9CFE-CA680FFBD1F1}" sibTransId="{08B8E3F4-68C8-4812-9A7E-1C4AFE9997AE}"/>
    <dgm:cxn modelId="{97F9DA43-BF5C-4B1B-A163-650A3CE98FF7}" srcId="{B3CFA61B-1AE2-4CED-A52B-9AB0C6F7AA38}" destId="{CF4A04EF-5E6A-46D9-BC36-236F4B4AEEA3}" srcOrd="0" destOrd="0" parTransId="{C72D601E-FE15-4927-B538-48B9AFB43AD7}" sibTransId="{17EF8319-EF63-4D26-9706-3DD9F666D6A1}"/>
    <dgm:cxn modelId="{ED29924C-1914-4447-AB9C-C2786A927BBD}" srcId="{AA693000-5707-4A07-816F-BFF50CCF936B}" destId="{9F57C207-C617-4ABA-8FE1-BA140B112944}" srcOrd="2" destOrd="0" parTransId="{50B879C4-9256-425E-B173-67736D0FF0B8}" sibTransId="{2C1D7508-F1E9-4D13-BAA5-CD0941DAF1C1}"/>
    <dgm:cxn modelId="{45B7C54D-B860-4D03-8485-A410DFB0ED01}" srcId="{AA693000-5707-4A07-816F-BFF50CCF936B}" destId="{B3CFA61B-1AE2-4CED-A52B-9AB0C6F7AA38}" srcOrd="1" destOrd="0" parTransId="{405C7FCF-0CD9-4713-856C-8CBD7FD9F951}" sibTransId="{56A50DC1-2126-4299-B277-B959210409CE}"/>
    <dgm:cxn modelId="{E8995870-5BC0-4527-89E8-4D7CF62BA583}" type="presOf" srcId="{D33D4AA2-C316-4185-9836-1E05EE4F0373}" destId="{F5047267-BC9E-4FDD-A84D-67434747EC75}" srcOrd="0" destOrd="4" presId="urn:microsoft.com/office/officeart/2005/8/layout/hList1"/>
    <dgm:cxn modelId="{4454A952-3972-4E8D-BCEB-55B12AACD1F7}" type="presOf" srcId="{5944AA5C-6C59-41D9-A24B-FFA4B5A56CC9}" destId="{F18817EA-9201-4FF3-B6E3-CE31119A1DB2}" srcOrd="0" destOrd="4" presId="urn:microsoft.com/office/officeart/2005/8/layout/hList1"/>
    <dgm:cxn modelId="{85F80973-86BB-44D0-B380-F9128E8ACC75}" type="presOf" srcId="{87E2E937-72D7-4299-9166-CFD7DDB528D2}" destId="{F18817EA-9201-4FF3-B6E3-CE31119A1DB2}" srcOrd="0" destOrd="6" presId="urn:microsoft.com/office/officeart/2005/8/layout/hList1"/>
    <dgm:cxn modelId="{A0938456-2AE6-4E44-9B6C-03CC0AD17C45}" srcId="{B3CFA61B-1AE2-4CED-A52B-9AB0C6F7AA38}" destId="{D33D4AA2-C316-4185-9836-1E05EE4F0373}" srcOrd="4" destOrd="0" parTransId="{802EC14A-B84F-4F7E-8C87-2B264B2587B5}" sibTransId="{24473E72-9F0B-4310-8D7D-922FAA0AF080}"/>
    <dgm:cxn modelId="{B2B56F77-8676-4A1F-B225-B1FE7209FE41}" srcId="{4FDAE9F8-4CAD-430A-A736-012C97709473}" destId="{87E2E937-72D7-4299-9166-CFD7DDB528D2}" srcOrd="6" destOrd="0" parTransId="{DC0AE6EB-0990-4878-8E49-B54EEBABC55F}" sibTransId="{C29EFC1E-D4EA-4315-A27B-4C9B5CA724D0}"/>
    <dgm:cxn modelId="{3B8C5957-39AF-4DF2-8B23-476F16AD0274}" srcId="{9F57C207-C617-4ABA-8FE1-BA140B112944}" destId="{E08EFC62-E01D-450D-9276-F73BF6F15647}" srcOrd="4" destOrd="0" parTransId="{462DF97F-4957-4E67-A72C-792623852DA2}" sibTransId="{D24728EE-54B5-4D60-BE11-1B86772AE333}"/>
    <dgm:cxn modelId="{FD769B59-AF1E-47B7-AB66-906C9C40B5D9}" type="presOf" srcId="{4EC782FD-8DB0-46E6-960F-74C8847755EF}" destId="{B0B183AD-0A3A-4E7A-82A6-060967EDEDC4}" srcOrd="0" destOrd="0" presId="urn:microsoft.com/office/officeart/2005/8/layout/hList1"/>
    <dgm:cxn modelId="{DF801E7A-3D07-48EE-B712-F0043537AC20}" type="presOf" srcId="{E37D5DA5-510F-4AEC-8A6E-E840A1B03DA0}" destId="{F18817EA-9201-4FF3-B6E3-CE31119A1DB2}" srcOrd="0" destOrd="7" presId="urn:microsoft.com/office/officeart/2005/8/layout/hList1"/>
    <dgm:cxn modelId="{3122AF7A-2941-44E6-A29A-2DD809A5089E}" srcId="{B3CFA61B-1AE2-4CED-A52B-9AB0C6F7AA38}" destId="{565B88CE-853A-4B18-A10D-50A80DCA71AF}" srcOrd="5" destOrd="0" parTransId="{AFDFB16D-483B-4972-A735-77E6278666DB}" sibTransId="{8EBA8188-872F-45FE-A1EE-D9885D78FE0A}"/>
    <dgm:cxn modelId="{30370086-2BAC-4316-B7DF-D4C0326DDC30}" srcId="{4FDAE9F8-4CAD-430A-A736-012C97709473}" destId="{4209134B-C8E8-4C71-B25F-C874985E5A1A}" srcOrd="5" destOrd="0" parTransId="{FBF930A1-86DE-4AB5-BC27-D05D4FF28EC5}" sibTransId="{8433E5CB-D6C0-4B95-9C38-D80F13656FF3}"/>
    <dgm:cxn modelId="{5D1CFB88-CEE9-4E40-B5C6-263527B2637A}" type="presOf" srcId="{FE633BBF-C48B-4138-83BB-8A29D75E804D}" destId="{B0B183AD-0A3A-4E7A-82A6-060967EDEDC4}" srcOrd="0" destOrd="3" presId="urn:microsoft.com/office/officeart/2005/8/layout/hList1"/>
    <dgm:cxn modelId="{FBFCBC89-DA17-4FED-8D03-25B422ACFDB8}" type="presOf" srcId="{AA693000-5707-4A07-816F-BFF50CCF936B}" destId="{45602BC1-2E39-4CB8-AC36-BBC7BD5858FF}" srcOrd="0" destOrd="0" presId="urn:microsoft.com/office/officeart/2005/8/layout/hList1"/>
    <dgm:cxn modelId="{051D8996-8CEE-4C49-AB06-66FA4E653FFE}" srcId="{4FDAE9F8-4CAD-430A-A736-012C97709473}" destId="{5944AA5C-6C59-41D9-A24B-FFA4B5A56CC9}" srcOrd="4" destOrd="0" parTransId="{EE7C6148-4404-4F63-AAE4-00ADDB791F7C}" sibTransId="{203C02A9-CD50-47D0-B7BD-6FB2FE433BCC}"/>
    <dgm:cxn modelId="{0F26B496-BDD7-4169-ADA6-6A9659F1996C}" type="presOf" srcId="{D4F90B59-CABE-4D27-B323-D468E79C636B}" destId="{B0B183AD-0A3A-4E7A-82A6-060967EDEDC4}" srcOrd="0" destOrd="1" presId="urn:microsoft.com/office/officeart/2005/8/layout/hList1"/>
    <dgm:cxn modelId="{3863FF9C-E9A1-4127-9547-278255CD9B68}" srcId="{9F57C207-C617-4ABA-8FE1-BA140B112944}" destId="{FE633BBF-C48B-4138-83BB-8A29D75E804D}" srcOrd="3" destOrd="0" parTransId="{3B02DE60-B28A-410B-B032-11080D6023F9}" sibTransId="{2AA13970-6BD4-42CF-A3B4-57D25E63B7D0}"/>
    <dgm:cxn modelId="{1115909D-252F-4FEC-AE53-B256BADB7AC1}" type="presOf" srcId="{61F2C440-7C62-417E-B539-AC268FC3F287}" destId="{F18817EA-9201-4FF3-B6E3-CE31119A1DB2}" srcOrd="0" destOrd="3" presId="urn:microsoft.com/office/officeart/2005/8/layout/hList1"/>
    <dgm:cxn modelId="{AC6B9FA6-9A0E-446B-9E14-2A6F8463ED49}" type="presOf" srcId="{10D2793D-C771-4520-A388-57BCCF248088}" destId="{F18817EA-9201-4FF3-B6E3-CE31119A1DB2}" srcOrd="0" destOrd="1" presId="urn:microsoft.com/office/officeart/2005/8/layout/hList1"/>
    <dgm:cxn modelId="{AE2974A9-3212-42A2-A460-9D5D7A93577A}" type="presOf" srcId="{B3D9C623-7E77-4B34-BBA7-63D42E917A25}" destId="{F18817EA-9201-4FF3-B6E3-CE31119A1DB2}" srcOrd="0" destOrd="2" presId="urn:microsoft.com/office/officeart/2005/8/layout/hList1"/>
    <dgm:cxn modelId="{6B77CCB8-4A92-4F20-9D74-1977546CDE44}" type="presOf" srcId="{4468499B-E44E-4C54-A776-4E870B4002DF}" destId="{F5047267-BC9E-4FDD-A84D-67434747EC75}" srcOrd="0" destOrd="6" presId="urn:microsoft.com/office/officeart/2005/8/layout/hList1"/>
    <dgm:cxn modelId="{16082FBD-9A7F-471B-867B-7E45395CEBFA}" srcId="{4FDAE9F8-4CAD-430A-A736-012C97709473}" destId="{2F812D80-4591-45B3-B34F-FD6D8A9EED22}" srcOrd="0" destOrd="0" parTransId="{61E5FDC6-DB7D-4ADF-B317-EEFA46A690BB}" sibTransId="{E52E9870-68F2-47CC-8CB7-61E87DFB390F}"/>
    <dgm:cxn modelId="{041BA2C9-1736-4462-A854-5635F0391074}" type="presOf" srcId="{E08EFC62-E01D-450D-9276-F73BF6F15647}" destId="{B0B183AD-0A3A-4E7A-82A6-060967EDEDC4}" srcOrd="0" destOrd="4" presId="urn:microsoft.com/office/officeart/2005/8/layout/hList1"/>
    <dgm:cxn modelId="{1ED8DFCC-73EE-41FD-A0D6-7FC118B19100}" srcId="{4FDAE9F8-4CAD-430A-A736-012C97709473}" destId="{E37D5DA5-510F-4AEC-8A6E-E840A1B03DA0}" srcOrd="7" destOrd="0" parTransId="{2FF0AF96-C54D-48AE-AA60-FEA5C589A33A}" sibTransId="{9CA41A5D-FF63-46E1-9F38-E5F246E8DAEE}"/>
    <dgm:cxn modelId="{F5598FD3-5B95-4973-86DF-C7D814FCAE2F}" srcId="{9F57C207-C617-4ABA-8FE1-BA140B112944}" destId="{4EC782FD-8DB0-46E6-960F-74C8847755EF}" srcOrd="0" destOrd="0" parTransId="{AECC726F-FC57-4E4E-8486-6C04AC5EEC81}" sibTransId="{6E8E7330-28D4-467B-AF19-EF741CADE8D5}"/>
    <dgm:cxn modelId="{C5528CD4-DDC1-4F11-8660-3F1904D4D091}" type="presOf" srcId="{B3CFA61B-1AE2-4CED-A52B-9AB0C6F7AA38}" destId="{3CE6E7BA-6952-40D5-BC0E-E062D0AD3F70}" srcOrd="0" destOrd="0" presId="urn:microsoft.com/office/officeart/2005/8/layout/hList1"/>
    <dgm:cxn modelId="{2F8A86D7-1770-41E4-8272-60A4F29DB0B0}" type="presOf" srcId="{9F57C207-C617-4ABA-8FE1-BA140B112944}" destId="{73B30D08-34AC-49A3-ABB3-2003D23C74E5}" srcOrd="0" destOrd="0" presId="urn:microsoft.com/office/officeart/2005/8/layout/hList1"/>
    <dgm:cxn modelId="{6C73BDDC-4575-4575-9CD1-65D161248A3E}" type="presOf" srcId="{4209134B-C8E8-4C71-B25F-C874985E5A1A}" destId="{F18817EA-9201-4FF3-B6E3-CE31119A1DB2}" srcOrd="0" destOrd="5" presId="urn:microsoft.com/office/officeart/2005/8/layout/hList1"/>
    <dgm:cxn modelId="{3F2F11E7-3BA5-45F8-962F-CB80E84DE668}" type="presOf" srcId="{565B88CE-853A-4B18-A10D-50A80DCA71AF}" destId="{F5047267-BC9E-4FDD-A84D-67434747EC75}" srcOrd="0" destOrd="5" presId="urn:microsoft.com/office/officeart/2005/8/layout/hList1"/>
    <dgm:cxn modelId="{908152F0-F11D-43A4-A542-2C2674795F32}" srcId="{B3CFA61B-1AE2-4CED-A52B-9AB0C6F7AA38}" destId="{4468499B-E44E-4C54-A776-4E870B4002DF}" srcOrd="6" destOrd="0" parTransId="{641B8000-D5DB-4195-B5C9-FC65106E8550}" sibTransId="{631C8CF4-155D-4E97-B431-D36CC708A80E}"/>
    <dgm:cxn modelId="{21E088F9-5F43-42AE-99FE-9E7CD549CDAA}" type="presOf" srcId="{2F812D80-4591-45B3-B34F-FD6D8A9EED22}" destId="{F18817EA-9201-4FF3-B6E3-CE31119A1DB2}" srcOrd="0" destOrd="0" presId="urn:microsoft.com/office/officeart/2005/8/layout/hList1"/>
    <dgm:cxn modelId="{FE558BF9-6C1A-4C82-A439-BFBCADFEB535}" srcId="{AA693000-5707-4A07-816F-BFF50CCF936B}" destId="{4FDAE9F8-4CAD-430A-A736-012C97709473}" srcOrd="0" destOrd="0" parTransId="{D5012174-57A0-45E5-B631-812738345A03}" sibTransId="{29B90179-0ED0-4027-8ADC-02C0A555AFC1}"/>
    <dgm:cxn modelId="{CE30AFFC-95E3-4A88-ADBF-49EDE654D34E}" type="presOf" srcId="{CF4A04EF-5E6A-46D9-BC36-236F4B4AEEA3}" destId="{F5047267-BC9E-4FDD-A84D-67434747EC75}" srcOrd="0" destOrd="0" presId="urn:microsoft.com/office/officeart/2005/8/layout/hList1"/>
    <dgm:cxn modelId="{990CC5FF-0C5B-4624-A4AD-78940322FC55}" type="presOf" srcId="{4FDAE9F8-4CAD-430A-A736-012C97709473}" destId="{2C02ECD5-2FCA-4B97-B464-788AF091D8E3}" srcOrd="0" destOrd="0" presId="urn:microsoft.com/office/officeart/2005/8/layout/hList1"/>
    <dgm:cxn modelId="{A1E42739-2228-4B9B-9C0E-DC58E2582FE4}" type="presParOf" srcId="{45602BC1-2E39-4CB8-AC36-BBC7BD5858FF}" destId="{37C4D371-B0F5-4D3E-9538-0B931A31CA36}" srcOrd="0" destOrd="0" presId="urn:microsoft.com/office/officeart/2005/8/layout/hList1"/>
    <dgm:cxn modelId="{C28BB90E-7C75-47DA-8CEF-CC9F2FEF1BE8}" type="presParOf" srcId="{37C4D371-B0F5-4D3E-9538-0B931A31CA36}" destId="{2C02ECD5-2FCA-4B97-B464-788AF091D8E3}" srcOrd="0" destOrd="0" presId="urn:microsoft.com/office/officeart/2005/8/layout/hList1"/>
    <dgm:cxn modelId="{33A428A1-E77A-49F7-9FB6-66D488484792}" type="presParOf" srcId="{37C4D371-B0F5-4D3E-9538-0B931A31CA36}" destId="{F18817EA-9201-4FF3-B6E3-CE31119A1DB2}" srcOrd="1" destOrd="0" presId="urn:microsoft.com/office/officeart/2005/8/layout/hList1"/>
    <dgm:cxn modelId="{7B704F75-FF20-4616-97D2-06184312AFB0}" type="presParOf" srcId="{45602BC1-2E39-4CB8-AC36-BBC7BD5858FF}" destId="{C3B8F8EA-BE44-408B-9C20-F4E16C497BD6}" srcOrd="1" destOrd="0" presId="urn:microsoft.com/office/officeart/2005/8/layout/hList1"/>
    <dgm:cxn modelId="{E1309425-AF45-4BFE-9F55-D36E44E7E935}" type="presParOf" srcId="{45602BC1-2E39-4CB8-AC36-BBC7BD5858FF}" destId="{3037C24D-9FE2-4C7D-85EF-3BDEB2A953CE}" srcOrd="2" destOrd="0" presId="urn:microsoft.com/office/officeart/2005/8/layout/hList1"/>
    <dgm:cxn modelId="{B9428219-1110-44D9-B93D-056AA5292935}" type="presParOf" srcId="{3037C24D-9FE2-4C7D-85EF-3BDEB2A953CE}" destId="{3CE6E7BA-6952-40D5-BC0E-E062D0AD3F70}" srcOrd="0" destOrd="0" presId="urn:microsoft.com/office/officeart/2005/8/layout/hList1"/>
    <dgm:cxn modelId="{4329CF68-7DCF-429B-B004-DB85840833B1}" type="presParOf" srcId="{3037C24D-9FE2-4C7D-85EF-3BDEB2A953CE}" destId="{F5047267-BC9E-4FDD-A84D-67434747EC75}" srcOrd="1" destOrd="0" presId="urn:microsoft.com/office/officeart/2005/8/layout/hList1"/>
    <dgm:cxn modelId="{56087D92-BC18-45D3-8256-A29F30E3CDAE}" type="presParOf" srcId="{45602BC1-2E39-4CB8-AC36-BBC7BD5858FF}" destId="{1D72BBE7-B26E-43B9-B6FA-43284A9AA969}" srcOrd="3" destOrd="0" presId="urn:microsoft.com/office/officeart/2005/8/layout/hList1"/>
    <dgm:cxn modelId="{B62AAD87-0366-4776-95BF-DE41C2881084}" type="presParOf" srcId="{45602BC1-2E39-4CB8-AC36-BBC7BD5858FF}" destId="{DBDF48BF-1603-42EA-B959-744CDA3A7060}" srcOrd="4" destOrd="0" presId="urn:microsoft.com/office/officeart/2005/8/layout/hList1"/>
    <dgm:cxn modelId="{799ED281-506F-4A28-900B-6AD0951FC37C}" type="presParOf" srcId="{DBDF48BF-1603-42EA-B959-744CDA3A7060}" destId="{73B30D08-34AC-49A3-ABB3-2003D23C74E5}" srcOrd="0" destOrd="0" presId="urn:microsoft.com/office/officeart/2005/8/layout/hList1"/>
    <dgm:cxn modelId="{51ACD693-EE26-4022-B7F5-A57ADDC63663}" type="presParOf" srcId="{DBDF48BF-1603-42EA-B959-744CDA3A7060}" destId="{B0B183AD-0A3A-4E7A-82A6-060967EDED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1121D9-4B31-4E92-91AA-44BE27D6DFF4}" type="doc">
      <dgm:prSet loTypeId="urn:microsoft.com/office/officeart/2005/8/layout/cycle8" loCatId="cycle" qsTypeId="urn:microsoft.com/office/officeart/2005/8/quickstyle/simple5" qsCatId="simple" csTypeId="urn:microsoft.com/office/officeart/2005/8/colors/colorful4" csCatId="colorful" phldr="1"/>
      <dgm:spPr/>
      <dgm:t>
        <a:bodyPr/>
        <a:lstStyle/>
        <a:p>
          <a:endParaRPr lang="en-US"/>
        </a:p>
      </dgm:t>
    </dgm:pt>
    <dgm:pt modelId="{7ACF8CC2-7945-4E83-8304-0954530970DC}">
      <dgm:prSet/>
      <dgm:spPr/>
      <dgm:t>
        <a:bodyPr/>
        <a:lstStyle/>
        <a:p>
          <a:r>
            <a:rPr lang="en-US" dirty="0"/>
            <a:t>Rapid Rehousing </a:t>
          </a:r>
        </a:p>
      </dgm:t>
    </dgm:pt>
    <dgm:pt modelId="{F68C5BA0-A7DD-425A-AC15-9BF9C9F3958E}" type="parTrans" cxnId="{7964C02D-F7BF-486E-8E00-2E4B37FEC996}">
      <dgm:prSet/>
      <dgm:spPr/>
      <dgm:t>
        <a:bodyPr/>
        <a:lstStyle/>
        <a:p>
          <a:endParaRPr lang="en-US"/>
        </a:p>
      </dgm:t>
    </dgm:pt>
    <dgm:pt modelId="{2B5A93F1-14AB-441B-B6A4-25DF240F6CF8}" type="sibTrans" cxnId="{7964C02D-F7BF-486E-8E00-2E4B37FEC996}">
      <dgm:prSet/>
      <dgm:spPr/>
      <dgm:t>
        <a:bodyPr/>
        <a:lstStyle/>
        <a:p>
          <a:endParaRPr lang="en-US"/>
        </a:p>
      </dgm:t>
    </dgm:pt>
    <dgm:pt modelId="{0FA481AA-AD58-4D03-A110-A152311D94ED}">
      <dgm:prSet/>
      <dgm:spPr/>
      <dgm:t>
        <a:bodyPr/>
        <a:lstStyle/>
        <a:p>
          <a:r>
            <a:rPr lang="en-US"/>
            <a:t>Street Outreach </a:t>
          </a:r>
        </a:p>
      </dgm:t>
    </dgm:pt>
    <dgm:pt modelId="{F90BE01C-4800-4633-8B72-F88D3FC8CB21}" type="parTrans" cxnId="{D4987783-1937-40C1-8CC1-FF00EC09F234}">
      <dgm:prSet/>
      <dgm:spPr/>
      <dgm:t>
        <a:bodyPr/>
        <a:lstStyle/>
        <a:p>
          <a:endParaRPr lang="en-US"/>
        </a:p>
      </dgm:t>
    </dgm:pt>
    <dgm:pt modelId="{147B0561-1932-4215-B1CA-DD05B435299A}" type="sibTrans" cxnId="{D4987783-1937-40C1-8CC1-FF00EC09F234}">
      <dgm:prSet/>
      <dgm:spPr/>
      <dgm:t>
        <a:bodyPr/>
        <a:lstStyle/>
        <a:p>
          <a:endParaRPr lang="en-US"/>
        </a:p>
      </dgm:t>
    </dgm:pt>
    <dgm:pt modelId="{CA7B0BCB-6DD7-4806-8143-F29A5ED9E36F}">
      <dgm:prSet/>
      <dgm:spPr/>
      <dgm:t>
        <a:bodyPr/>
        <a:lstStyle/>
        <a:p>
          <a:r>
            <a:rPr lang="en-US"/>
            <a:t>Emergency Shelter </a:t>
          </a:r>
        </a:p>
      </dgm:t>
    </dgm:pt>
    <dgm:pt modelId="{4CFAFC9F-D654-4BA9-AD95-88D4F8343727}" type="parTrans" cxnId="{E5419815-C54A-407F-AFA4-C09A0187A2E3}">
      <dgm:prSet/>
      <dgm:spPr/>
      <dgm:t>
        <a:bodyPr/>
        <a:lstStyle/>
        <a:p>
          <a:endParaRPr lang="en-US"/>
        </a:p>
      </dgm:t>
    </dgm:pt>
    <dgm:pt modelId="{F7E9361E-4AF7-4CE6-BE09-48E9C22076EF}" type="sibTrans" cxnId="{E5419815-C54A-407F-AFA4-C09A0187A2E3}">
      <dgm:prSet/>
      <dgm:spPr/>
      <dgm:t>
        <a:bodyPr/>
        <a:lstStyle/>
        <a:p>
          <a:endParaRPr lang="en-US"/>
        </a:p>
      </dgm:t>
    </dgm:pt>
    <dgm:pt modelId="{149153C0-CE65-4FF1-8FCD-6D3785E495A6}">
      <dgm:prSet/>
      <dgm:spPr/>
      <dgm:t>
        <a:bodyPr/>
        <a:lstStyle/>
        <a:p>
          <a:r>
            <a:rPr lang="en-US"/>
            <a:t>Transitional Housing </a:t>
          </a:r>
        </a:p>
      </dgm:t>
    </dgm:pt>
    <dgm:pt modelId="{8FB4FA63-C1CE-4B8B-88B4-6ED844B03EB9}" type="parTrans" cxnId="{CA265FFE-D5D7-46A8-AFA4-54E78E4F2F75}">
      <dgm:prSet/>
      <dgm:spPr/>
      <dgm:t>
        <a:bodyPr/>
        <a:lstStyle/>
        <a:p>
          <a:endParaRPr lang="en-US"/>
        </a:p>
      </dgm:t>
    </dgm:pt>
    <dgm:pt modelId="{ABD469CB-2DAE-45B9-A65F-87741AE1D522}" type="sibTrans" cxnId="{CA265FFE-D5D7-46A8-AFA4-54E78E4F2F75}">
      <dgm:prSet/>
      <dgm:spPr/>
      <dgm:t>
        <a:bodyPr/>
        <a:lstStyle/>
        <a:p>
          <a:endParaRPr lang="en-US"/>
        </a:p>
      </dgm:t>
    </dgm:pt>
    <dgm:pt modelId="{622EA45C-34B5-42B1-A7BB-55CEBA49BFBC}">
      <dgm:prSet/>
      <dgm:spPr/>
      <dgm:t>
        <a:bodyPr/>
        <a:lstStyle/>
        <a:p>
          <a:r>
            <a:rPr lang="en-US" dirty="0"/>
            <a:t>Permanent Supportive Housing </a:t>
          </a:r>
        </a:p>
      </dgm:t>
    </dgm:pt>
    <dgm:pt modelId="{D2BF1386-CFF4-4F7B-812E-4C063F8FAD54}" type="parTrans" cxnId="{675FDA11-6A83-42E9-A7D5-F4203E6B27D9}">
      <dgm:prSet/>
      <dgm:spPr/>
      <dgm:t>
        <a:bodyPr/>
        <a:lstStyle/>
        <a:p>
          <a:endParaRPr lang="en-US"/>
        </a:p>
      </dgm:t>
    </dgm:pt>
    <dgm:pt modelId="{8818BB15-94F4-4681-B4D3-D0D7B40DCD92}" type="sibTrans" cxnId="{675FDA11-6A83-42E9-A7D5-F4203E6B27D9}">
      <dgm:prSet/>
      <dgm:spPr/>
      <dgm:t>
        <a:bodyPr/>
        <a:lstStyle/>
        <a:p>
          <a:endParaRPr lang="en-US"/>
        </a:p>
      </dgm:t>
    </dgm:pt>
    <dgm:pt modelId="{4987E456-8177-4BFB-80AA-4DBE3F006E51}">
      <dgm:prSet/>
      <dgm:spPr/>
      <dgm:t>
        <a:bodyPr/>
        <a:lstStyle/>
        <a:p>
          <a:r>
            <a:rPr lang="en-US"/>
            <a:t>Homeless Prevention</a:t>
          </a:r>
          <a:endParaRPr lang="en-US" dirty="0"/>
        </a:p>
      </dgm:t>
    </dgm:pt>
    <dgm:pt modelId="{90CF86BB-848C-47C0-8660-CA8811D22278}" type="parTrans" cxnId="{A80C4724-3AB2-4C6A-BE17-2FE28EFC0CBB}">
      <dgm:prSet/>
      <dgm:spPr/>
      <dgm:t>
        <a:bodyPr/>
        <a:lstStyle/>
        <a:p>
          <a:endParaRPr lang="en-US"/>
        </a:p>
      </dgm:t>
    </dgm:pt>
    <dgm:pt modelId="{C807A3F3-E7E3-47D5-AACA-DF4249BFBEAD}" type="sibTrans" cxnId="{A80C4724-3AB2-4C6A-BE17-2FE28EFC0CBB}">
      <dgm:prSet/>
      <dgm:spPr/>
      <dgm:t>
        <a:bodyPr/>
        <a:lstStyle/>
        <a:p>
          <a:endParaRPr lang="en-US"/>
        </a:p>
      </dgm:t>
    </dgm:pt>
    <dgm:pt modelId="{500434E2-0E74-4250-BDF5-0710FB4AF874}" type="pres">
      <dgm:prSet presAssocID="{E71121D9-4B31-4E92-91AA-44BE27D6DFF4}" presName="compositeShape" presStyleCnt="0">
        <dgm:presLayoutVars>
          <dgm:chMax val="7"/>
          <dgm:dir/>
          <dgm:resizeHandles val="exact"/>
        </dgm:presLayoutVars>
      </dgm:prSet>
      <dgm:spPr/>
    </dgm:pt>
    <dgm:pt modelId="{0071B818-9A40-4E23-8A6E-DFBEFB38788E}" type="pres">
      <dgm:prSet presAssocID="{E71121D9-4B31-4E92-91AA-44BE27D6DFF4}" presName="wedge1" presStyleLbl="node1" presStyleIdx="0" presStyleCnt="6"/>
      <dgm:spPr/>
    </dgm:pt>
    <dgm:pt modelId="{B1E76BD3-A9AA-4DC9-9C6B-36F11BBD5ABC}" type="pres">
      <dgm:prSet presAssocID="{E71121D9-4B31-4E92-91AA-44BE27D6DFF4}" presName="dummy1a" presStyleCnt="0"/>
      <dgm:spPr/>
    </dgm:pt>
    <dgm:pt modelId="{AE14A70B-98B2-4DC6-AEFA-D3A5CFD8A463}" type="pres">
      <dgm:prSet presAssocID="{E71121D9-4B31-4E92-91AA-44BE27D6DFF4}" presName="dummy1b" presStyleCnt="0"/>
      <dgm:spPr/>
    </dgm:pt>
    <dgm:pt modelId="{63AA4B3B-3D21-43B8-8B93-E48C8CC77AB3}" type="pres">
      <dgm:prSet presAssocID="{E71121D9-4B31-4E92-91AA-44BE27D6DFF4}" presName="wedge1Tx" presStyleLbl="node1" presStyleIdx="0" presStyleCnt="6">
        <dgm:presLayoutVars>
          <dgm:chMax val="0"/>
          <dgm:chPref val="0"/>
          <dgm:bulletEnabled val="1"/>
        </dgm:presLayoutVars>
      </dgm:prSet>
      <dgm:spPr/>
    </dgm:pt>
    <dgm:pt modelId="{9EACE8D2-EB5F-48EE-A88E-8C662432D9C7}" type="pres">
      <dgm:prSet presAssocID="{E71121D9-4B31-4E92-91AA-44BE27D6DFF4}" presName="wedge2" presStyleLbl="node1" presStyleIdx="1" presStyleCnt="6"/>
      <dgm:spPr/>
    </dgm:pt>
    <dgm:pt modelId="{08389271-B440-4088-8005-8EC0BEE3916C}" type="pres">
      <dgm:prSet presAssocID="{E71121D9-4B31-4E92-91AA-44BE27D6DFF4}" presName="dummy2a" presStyleCnt="0"/>
      <dgm:spPr/>
    </dgm:pt>
    <dgm:pt modelId="{320E794A-0AF7-4A3F-AE03-8E8D465C5089}" type="pres">
      <dgm:prSet presAssocID="{E71121D9-4B31-4E92-91AA-44BE27D6DFF4}" presName="dummy2b" presStyleCnt="0"/>
      <dgm:spPr/>
    </dgm:pt>
    <dgm:pt modelId="{1E2D1535-7020-4447-A1B9-32CD28155085}" type="pres">
      <dgm:prSet presAssocID="{E71121D9-4B31-4E92-91AA-44BE27D6DFF4}" presName="wedge2Tx" presStyleLbl="node1" presStyleIdx="1" presStyleCnt="6">
        <dgm:presLayoutVars>
          <dgm:chMax val="0"/>
          <dgm:chPref val="0"/>
          <dgm:bulletEnabled val="1"/>
        </dgm:presLayoutVars>
      </dgm:prSet>
      <dgm:spPr/>
    </dgm:pt>
    <dgm:pt modelId="{0B5BDDB9-E701-4BC3-A459-54D39B5BBB6C}" type="pres">
      <dgm:prSet presAssocID="{E71121D9-4B31-4E92-91AA-44BE27D6DFF4}" presName="wedge3" presStyleLbl="node1" presStyleIdx="2" presStyleCnt="6"/>
      <dgm:spPr/>
    </dgm:pt>
    <dgm:pt modelId="{899E6C8E-B1AA-4377-893F-A804314051C0}" type="pres">
      <dgm:prSet presAssocID="{E71121D9-4B31-4E92-91AA-44BE27D6DFF4}" presName="dummy3a" presStyleCnt="0"/>
      <dgm:spPr/>
    </dgm:pt>
    <dgm:pt modelId="{5EA922F5-CB25-4DF7-889A-665F0389ACDF}" type="pres">
      <dgm:prSet presAssocID="{E71121D9-4B31-4E92-91AA-44BE27D6DFF4}" presName="dummy3b" presStyleCnt="0"/>
      <dgm:spPr/>
    </dgm:pt>
    <dgm:pt modelId="{56294B8F-F5D2-493B-8DF8-DBADA569295B}" type="pres">
      <dgm:prSet presAssocID="{E71121D9-4B31-4E92-91AA-44BE27D6DFF4}" presName="wedge3Tx" presStyleLbl="node1" presStyleIdx="2" presStyleCnt="6">
        <dgm:presLayoutVars>
          <dgm:chMax val="0"/>
          <dgm:chPref val="0"/>
          <dgm:bulletEnabled val="1"/>
        </dgm:presLayoutVars>
      </dgm:prSet>
      <dgm:spPr/>
    </dgm:pt>
    <dgm:pt modelId="{D5FE3009-5CC2-4278-B4FA-9CA35545655D}" type="pres">
      <dgm:prSet presAssocID="{E71121D9-4B31-4E92-91AA-44BE27D6DFF4}" presName="wedge4" presStyleLbl="node1" presStyleIdx="3" presStyleCnt="6"/>
      <dgm:spPr/>
    </dgm:pt>
    <dgm:pt modelId="{C2549280-CC61-4EA0-918A-E6DC3F3D055A}" type="pres">
      <dgm:prSet presAssocID="{E71121D9-4B31-4E92-91AA-44BE27D6DFF4}" presName="dummy4a" presStyleCnt="0"/>
      <dgm:spPr/>
    </dgm:pt>
    <dgm:pt modelId="{84E3D7F3-8494-42DF-8E88-29F462615763}" type="pres">
      <dgm:prSet presAssocID="{E71121D9-4B31-4E92-91AA-44BE27D6DFF4}" presName="dummy4b" presStyleCnt="0"/>
      <dgm:spPr/>
    </dgm:pt>
    <dgm:pt modelId="{68B9171A-C585-41B0-B881-3B567F007D36}" type="pres">
      <dgm:prSet presAssocID="{E71121D9-4B31-4E92-91AA-44BE27D6DFF4}" presName="wedge4Tx" presStyleLbl="node1" presStyleIdx="3" presStyleCnt="6">
        <dgm:presLayoutVars>
          <dgm:chMax val="0"/>
          <dgm:chPref val="0"/>
          <dgm:bulletEnabled val="1"/>
        </dgm:presLayoutVars>
      </dgm:prSet>
      <dgm:spPr/>
    </dgm:pt>
    <dgm:pt modelId="{A940A6BD-7E2A-4DD0-8DB4-133C56FE10BC}" type="pres">
      <dgm:prSet presAssocID="{E71121D9-4B31-4E92-91AA-44BE27D6DFF4}" presName="wedge5" presStyleLbl="node1" presStyleIdx="4" presStyleCnt="6"/>
      <dgm:spPr/>
    </dgm:pt>
    <dgm:pt modelId="{8F728D63-A140-4A3A-9D9F-744BF1F748AC}" type="pres">
      <dgm:prSet presAssocID="{E71121D9-4B31-4E92-91AA-44BE27D6DFF4}" presName="dummy5a" presStyleCnt="0"/>
      <dgm:spPr/>
    </dgm:pt>
    <dgm:pt modelId="{D6DB9C95-14DE-4FC5-A49A-90EEA4BBF9E3}" type="pres">
      <dgm:prSet presAssocID="{E71121D9-4B31-4E92-91AA-44BE27D6DFF4}" presName="dummy5b" presStyleCnt="0"/>
      <dgm:spPr/>
    </dgm:pt>
    <dgm:pt modelId="{0BE84EA5-FEFA-48FE-AEDC-FF847E639EF8}" type="pres">
      <dgm:prSet presAssocID="{E71121D9-4B31-4E92-91AA-44BE27D6DFF4}" presName="wedge5Tx" presStyleLbl="node1" presStyleIdx="4" presStyleCnt="6">
        <dgm:presLayoutVars>
          <dgm:chMax val="0"/>
          <dgm:chPref val="0"/>
          <dgm:bulletEnabled val="1"/>
        </dgm:presLayoutVars>
      </dgm:prSet>
      <dgm:spPr/>
    </dgm:pt>
    <dgm:pt modelId="{8A0CF501-1F7D-413F-8555-FA913737CEC0}" type="pres">
      <dgm:prSet presAssocID="{E71121D9-4B31-4E92-91AA-44BE27D6DFF4}" presName="wedge6" presStyleLbl="node1" presStyleIdx="5" presStyleCnt="6"/>
      <dgm:spPr/>
    </dgm:pt>
    <dgm:pt modelId="{F7369EA8-C16D-4A8D-93FD-4DD5177725A0}" type="pres">
      <dgm:prSet presAssocID="{E71121D9-4B31-4E92-91AA-44BE27D6DFF4}" presName="dummy6a" presStyleCnt="0"/>
      <dgm:spPr/>
    </dgm:pt>
    <dgm:pt modelId="{A8D38D85-9D80-4514-8D3F-6A6440FD19C8}" type="pres">
      <dgm:prSet presAssocID="{E71121D9-4B31-4E92-91AA-44BE27D6DFF4}" presName="dummy6b" presStyleCnt="0"/>
      <dgm:spPr/>
    </dgm:pt>
    <dgm:pt modelId="{AAF4617B-47C4-4AEB-8347-00C7DD2B630D}" type="pres">
      <dgm:prSet presAssocID="{E71121D9-4B31-4E92-91AA-44BE27D6DFF4}" presName="wedge6Tx" presStyleLbl="node1" presStyleIdx="5" presStyleCnt="6">
        <dgm:presLayoutVars>
          <dgm:chMax val="0"/>
          <dgm:chPref val="0"/>
          <dgm:bulletEnabled val="1"/>
        </dgm:presLayoutVars>
      </dgm:prSet>
      <dgm:spPr/>
    </dgm:pt>
    <dgm:pt modelId="{5FBADA91-2DDF-42FA-A728-1393A5F27C1F}" type="pres">
      <dgm:prSet presAssocID="{2B5A93F1-14AB-441B-B6A4-25DF240F6CF8}" presName="arrowWedge1" presStyleLbl="fgSibTrans2D1" presStyleIdx="0" presStyleCnt="6"/>
      <dgm:spPr/>
    </dgm:pt>
    <dgm:pt modelId="{2586DB3B-5472-4130-BC57-51A6F9AACCF6}" type="pres">
      <dgm:prSet presAssocID="{C807A3F3-E7E3-47D5-AACA-DF4249BFBEAD}" presName="arrowWedge2" presStyleLbl="fgSibTrans2D1" presStyleIdx="1" presStyleCnt="6"/>
      <dgm:spPr/>
    </dgm:pt>
    <dgm:pt modelId="{DF3200DB-A617-44AE-B23D-DA920B95BA46}" type="pres">
      <dgm:prSet presAssocID="{147B0561-1932-4215-B1CA-DD05B435299A}" presName="arrowWedge3" presStyleLbl="fgSibTrans2D1" presStyleIdx="2" presStyleCnt="6"/>
      <dgm:spPr/>
    </dgm:pt>
    <dgm:pt modelId="{0CB18572-BBAA-4A80-93DD-5006371A4DEC}" type="pres">
      <dgm:prSet presAssocID="{F7E9361E-4AF7-4CE6-BE09-48E9C22076EF}" presName="arrowWedge4" presStyleLbl="fgSibTrans2D1" presStyleIdx="3" presStyleCnt="6"/>
      <dgm:spPr/>
    </dgm:pt>
    <dgm:pt modelId="{05E6CEF4-891A-4C72-B771-665734EC226A}" type="pres">
      <dgm:prSet presAssocID="{ABD469CB-2DAE-45B9-A65F-87741AE1D522}" presName="arrowWedge5" presStyleLbl="fgSibTrans2D1" presStyleIdx="4" presStyleCnt="6"/>
      <dgm:spPr/>
    </dgm:pt>
    <dgm:pt modelId="{F7BE1D9A-C3C1-4A03-8C1A-56B3AA69D93D}" type="pres">
      <dgm:prSet presAssocID="{8818BB15-94F4-4681-B4D3-D0D7B40DCD92}" presName="arrowWedge6" presStyleLbl="fgSibTrans2D1" presStyleIdx="5" presStyleCnt="6"/>
      <dgm:spPr/>
    </dgm:pt>
  </dgm:ptLst>
  <dgm:cxnLst>
    <dgm:cxn modelId="{675FDA11-6A83-42E9-A7D5-F4203E6B27D9}" srcId="{E71121D9-4B31-4E92-91AA-44BE27D6DFF4}" destId="{622EA45C-34B5-42B1-A7BB-55CEBA49BFBC}" srcOrd="5" destOrd="0" parTransId="{D2BF1386-CFF4-4F7B-812E-4C063F8FAD54}" sibTransId="{8818BB15-94F4-4681-B4D3-D0D7B40DCD92}"/>
    <dgm:cxn modelId="{E5419815-C54A-407F-AFA4-C09A0187A2E3}" srcId="{E71121D9-4B31-4E92-91AA-44BE27D6DFF4}" destId="{CA7B0BCB-6DD7-4806-8143-F29A5ED9E36F}" srcOrd="3" destOrd="0" parTransId="{4CFAFC9F-D654-4BA9-AD95-88D4F8343727}" sibTransId="{F7E9361E-4AF7-4CE6-BE09-48E9C22076EF}"/>
    <dgm:cxn modelId="{A80C4724-3AB2-4C6A-BE17-2FE28EFC0CBB}" srcId="{E71121D9-4B31-4E92-91AA-44BE27D6DFF4}" destId="{4987E456-8177-4BFB-80AA-4DBE3F006E51}" srcOrd="1" destOrd="0" parTransId="{90CF86BB-848C-47C0-8660-CA8811D22278}" sibTransId="{C807A3F3-E7E3-47D5-AACA-DF4249BFBEAD}"/>
    <dgm:cxn modelId="{7964C02D-F7BF-486E-8E00-2E4B37FEC996}" srcId="{E71121D9-4B31-4E92-91AA-44BE27D6DFF4}" destId="{7ACF8CC2-7945-4E83-8304-0954530970DC}" srcOrd="0" destOrd="0" parTransId="{F68C5BA0-A7DD-425A-AC15-9BF9C9F3958E}" sibTransId="{2B5A93F1-14AB-441B-B6A4-25DF240F6CF8}"/>
    <dgm:cxn modelId="{2B802C2E-82F1-4102-8F2A-401DC66E0C6B}" type="presOf" srcId="{622EA45C-34B5-42B1-A7BB-55CEBA49BFBC}" destId="{AAF4617B-47C4-4AEB-8347-00C7DD2B630D}" srcOrd="1" destOrd="0" presId="urn:microsoft.com/office/officeart/2005/8/layout/cycle8"/>
    <dgm:cxn modelId="{B414AA3C-BBAE-4659-A085-4EA90C8A4582}" type="presOf" srcId="{622EA45C-34B5-42B1-A7BB-55CEBA49BFBC}" destId="{8A0CF501-1F7D-413F-8555-FA913737CEC0}" srcOrd="0" destOrd="0" presId="urn:microsoft.com/office/officeart/2005/8/layout/cycle8"/>
    <dgm:cxn modelId="{0E28F469-9F1D-4C2B-9A16-7B56CB98110F}" type="presOf" srcId="{E71121D9-4B31-4E92-91AA-44BE27D6DFF4}" destId="{500434E2-0E74-4250-BDF5-0710FB4AF874}" srcOrd="0" destOrd="0" presId="urn:microsoft.com/office/officeart/2005/8/layout/cycle8"/>
    <dgm:cxn modelId="{D173404C-9362-48D5-8F45-D229241FC590}" type="presOf" srcId="{CA7B0BCB-6DD7-4806-8143-F29A5ED9E36F}" destId="{D5FE3009-5CC2-4278-B4FA-9CA35545655D}" srcOrd="0" destOrd="0" presId="urn:microsoft.com/office/officeart/2005/8/layout/cycle8"/>
    <dgm:cxn modelId="{BFF8BE6E-6DB0-42DF-B7E3-7D59705504E9}" type="presOf" srcId="{7ACF8CC2-7945-4E83-8304-0954530970DC}" destId="{0071B818-9A40-4E23-8A6E-DFBEFB38788E}" srcOrd="0" destOrd="0" presId="urn:microsoft.com/office/officeart/2005/8/layout/cycle8"/>
    <dgm:cxn modelId="{219EAD72-BC11-4981-9978-549E700809A0}" type="presOf" srcId="{0FA481AA-AD58-4D03-A110-A152311D94ED}" destId="{56294B8F-F5D2-493B-8DF8-DBADA569295B}" srcOrd="1" destOrd="0" presId="urn:microsoft.com/office/officeart/2005/8/layout/cycle8"/>
    <dgm:cxn modelId="{D4987783-1937-40C1-8CC1-FF00EC09F234}" srcId="{E71121D9-4B31-4E92-91AA-44BE27D6DFF4}" destId="{0FA481AA-AD58-4D03-A110-A152311D94ED}" srcOrd="2" destOrd="0" parTransId="{F90BE01C-4800-4633-8B72-F88D3FC8CB21}" sibTransId="{147B0561-1932-4215-B1CA-DD05B435299A}"/>
    <dgm:cxn modelId="{5B3B07CB-3515-4F69-B202-E03A96C34F1C}" type="presOf" srcId="{4987E456-8177-4BFB-80AA-4DBE3F006E51}" destId="{1E2D1535-7020-4447-A1B9-32CD28155085}" srcOrd="1" destOrd="0" presId="urn:microsoft.com/office/officeart/2005/8/layout/cycle8"/>
    <dgm:cxn modelId="{9EB5B6D3-3A5D-4F0E-95D0-E467B072F8D9}" type="presOf" srcId="{0FA481AA-AD58-4D03-A110-A152311D94ED}" destId="{0B5BDDB9-E701-4BC3-A459-54D39B5BBB6C}" srcOrd="0" destOrd="0" presId="urn:microsoft.com/office/officeart/2005/8/layout/cycle8"/>
    <dgm:cxn modelId="{AECF3AD7-6EB9-4615-95CE-1267CFB3890C}" type="presOf" srcId="{149153C0-CE65-4FF1-8FCD-6D3785E495A6}" destId="{A940A6BD-7E2A-4DD0-8DB4-133C56FE10BC}" srcOrd="0" destOrd="0" presId="urn:microsoft.com/office/officeart/2005/8/layout/cycle8"/>
    <dgm:cxn modelId="{FA3210DD-FA1A-4F3A-A108-25003F184A15}" type="presOf" srcId="{7ACF8CC2-7945-4E83-8304-0954530970DC}" destId="{63AA4B3B-3D21-43B8-8B93-E48C8CC77AB3}" srcOrd="1" destOrd="0" presId="urn:microsoft.com/office/officeart/2005/8/layout/cycle8"/>
    <dgm:cxn modelId="{4434B3E7-9016-48B9-AB28-BDF46C94989C}" type="presOf" srcId="{CA7B0BCB-6DD7-4806-8143-F29A5ED9E36F}" destId="{68B9171A-C585-41B0-B881-3B567F007D36}" srcOrd="1" destOrd="0" presId="urn:microsoft.com/office/officeart/2005/8/layout/cycle8"/>
    <dgm:cxn modelId="{2A5016F7-B047-4068-B490-B96883E9EC23}" type="presOf" srcId="{149153C0-CE65-4FF1-8FCD-6D3785E495A6}" destId="{0BE84EA5-FEFA-48FE-AEDC-FF847E639EF8}" srcOrd="1" destOrd="0" presId="urn:microsoft.com/office/officeart/2005/8/layout/cycle8"/>
    <dgm:cxn modelId="{8F4ECBFC-C832-4570-B7C4-CE9FABC93436}" type="presOf" srcId="{4987E456-8177-4BFB-80AA-4DBE3F006E51}" destId="{9EACE8D2-EB5F-48EE-A88E-8C662432D9C7}" srcOrd="0" destOrd="0" presId="urn:microsoft.com/office/officeart/2005/8/layout/cycle8"/>
    <dgm:cxn modelId="{CA265FFE-D5D7-46A8-AFA4-54E78E4F2F75}" srcId="{E71121D9-4B31-4E92-91AA-44BE27D6DFF4}" destId="{149153C0-CE65-4FF1-8FCD-6D3785E495A6}" srcOrd="4" destOrd="0" parTransId="{8FB4FA63-C1CE-4B8B-88B4-6ED844B03EB9}" sibTransId="{ABD469CB-2DAE-45B9-A65F-87741AE1D522}"/>
    <dgm:cxn modelId="{295EFE2B-74AB-4DC0-9909-ACB2E759621D}" type="presParOf" srcId="{500434E2-0E74-4250-BDF5-0710FB4AF874}" destId="{0071B818-9A40-4E23-8A6E-DFBEFB38788E}" srcOrd="0" destOrd="0" presId="urn:microsoft.com/office/officeart/2005/8/layout/cycle8"/>
    <dgm:cxn modelId="{E5749B4F-259A-41E3-B9C8-4B7D7445C722}" type="presParOf" srcId="{500434E2-0E74-4250-BDF5-0710FB4AF874}" destId="{B1E76BD3-A9AA-4DC9-9C6B-36F11BBD5ABC}" srcOrd="1" destOrd="0" presId="urn:microsoft.com/office/officeart/2005/8/layout/cycle8"/>
    <dgm:cxn modelId="{A6883051-EC78-4896-A986-F04448266218}" type="presParOf" srcId="{500434E2-0E74-4250-BDF5-0710FB4AF874}" destId="{AE14A70B-98B2-4DC6-AEFA-D3A5CFD8A463}" srcOrd="2" destOrd="0" presId="urn:microsoft.com/office/officeart/2005/8/layout/cycle8"/>
    <dgm:cxn modelId="{83DC626F-C535-46F4-BF6A-58B0CD88A6DA}" type="presParOf" srcId="{500434E2-0E74-4250-BDF5-0710FB4AF874}" destId="{63AA4B3B-3D21-43B8-8B93-E48C8CC77AB3}" srcOrd="3" destOrd="0" presId="urn:microsoft.com/office/officeart/2005/8/layout/cycle8"/>
    <dgm:cxn modelId="{19BA2E9A-2F14-48B2-8C24-EA7C4F4777C3}" type="presParOf" srcId="{500434E2-0E74-4250-BDF5-0710FB4AF874}" destId="{9EACE8D2-EB5F-48EE-A88E-8C662432D9C7}" srcOrd="4" destOrd="0" presId="urn:microsoft.com/office/officeart/2005/8/layout/cycle8"/>
    <dgm:cxn modelId="{D0221EE7-1860-4366-BC86-6DE1C77C2E0B}" type="presParOf" srcId="{500434E2-0E74-4250-BDF5-0710FB4AF874}" destId="{08389271-B440-4088-8005-8EC0BEE3916C}" srcOrd="5" destOrd="0" presId="urn:microsoft.com/office/officeart/2005/8/layout/cycle8"/>
    <dgm:cxn modelId="{954B9623-0B89-443B-BC46-0AA091374AAE}" type="presParOf" srcId="{500434E2-0E74-4250-BDF5-0710FB4AF874}" destId="{320E794A-0AF7-4A3F-AE03-8E8D465C5089}" srcOrd="6" destOrd="0" presId="urn:microsoft.com/office/officeart/2005/8/layout/cycle8"/>
    <dgm:cxn modelId="{21415D9A-6FCE-4979-BB91-61C9B9D9E03D}" type="presParOf" srcId="{500434E2-0E74-4250-BDF5-0710FB4AF874}" destId="{1E2D1535-7020-4447-A1B9-32CD28155085}" srcOrd="7" destOrd="0" presId="urn:microsoft.com/office/officeart/2005/8/layout/cycle8"/>
    <dgm:cxn modelId="{C1D660A6-4300-4FE0-A9D6-4A801E8F2BB4}" type="presParOf" srcId="{500434E2-0E74-4250-BDF5-0710FB4AF874}" destId="{0B5BDDB9-E701-4BC3-A459-54D39B5BBB6C}" srcOrd="8" destOrd="0" presId="urn:microsoft.com/office/officeart/2005/8/layout/cycle8"/>
    <dgm:cxn modelId="{37420E73-2C9D-4568-8838-9136CE95CC62}" type="presParOf" srcId="{500434E2-0E74-4250-BDF5-0710FB4AF874}" destId="{899E6C8E-B1AA-4377-893F-A804314051C0}" srcOrd="9" destOrd="0" presId="urn:microsoft.com/office/officeart/2005/8/layout/cycle8"/>
    <dgm:cxn modelId="{56C74271-35EE-4919-93F3-C3AA25A4418B}" type="presParOf" srcId="{500434E2-0E74-4250-BDF5-0710FB4AF874}" destId="{5EA922F5-CB25-4DF7-889A-665F0389ACDF}" srcOrd="10" destOrd="0" presId="urn:microsoft.com/office/officeart/2005/8/layout/cycle8"/>
    <dgm:cxn modelId="{5ADB8F98-A60D-4631-9C47-A0972D227747}" type="presParOf" srcId="{500434E2-0E74-4250-BDF5-0710FB4AF874}" destId="{56294B8F-F5D2-493B-8DF8-DBADA569295B}" srcOrd="11" destOrd="0" presId="urn:microsoft.com/office/officeart/2005/8/layout/cycle8"/>
    <dgm:cxn modelId="{3D9B8745-6618-43A0-A96C-D36963E8B65A}" type="presParOf" srcId="{500434E2-0E74-4250-BDF5-0710FB4AF874}" destId="{D5FE3009-5CC2-4278-B4FA-9CA35545655D}" srcOrd="12" destOrd="0" presId="urn:microsoft.com/office/officeart/2005/8/layout/cycle8"/>
    <dgm:cxn modelId="{54648830-06D7-4A08-A25A-BB69B35F8B94}" type="presParOf" srcId="{500434E2-0E74-4250-BDF5-0710FB4AF874}" destId="{C2549280-CC61-4EA0-918A-E6DC3F3D055A}" srcOrd="13" destOrd="0" presId="urn:microsoft.com/office/officeart/2005/8/layout/cycle8"/>
    <dgm:cxn modelId="{040221EE-8734-466A-9EA1-295AF8D57A32}" type="presParOf" srcId="{500434E2-0E74-4250-BDF5-0710FB4AF874}" destId="{84E3D7F3-8494-42DF-8E88-29F462615763}" srcOrd="14" destOrd="0" presId="urn:microsoft.com/office/officeart/2005/8/layout/cycle8"/>
    <dgm:cxn modelId="{DF9A83DB-913C-4DE9-8D99-27E54E821DD1}" type="presParOf" srcId="{500434E2-0E74-4250-BDF5-0710FB4AF874}" destId="{68B9171A-C585-41B0-B881-3B567F007D36}" srcOrd="15" destOrd="0" presId="urn:microsoft.com/office/officeart/2005/8/layout/cycle8"/>
    <dgm:cxn modelId="{3CB7EA0E-6C36-416E-855B-44B0B14BD77A}" type="presParOf" srcId="{500434E2-0E74-4250-BDF5-0710FB4AF874}" destId="{A940A6BD-7E2A-4DD0-8DB4-133C56FE10BC}" srcOrd="16" destOrd="0" presId="urn:microsoft.com/office/officeart/2005/8/layout/cycle8"/>
    <dgm:cxn modelId="{E138E58B-922D-4E4D-9BD4-17748B78A8B8}" type="presParOf" srcId="{500434E2-0E74-4250-BDF5-0710FB4AF874}" destId="{8F728D63-A140-4A3A-9D9F-744BF1F748AC}" srcOrd="17" destOrd="0" presId="urn:microsoft.com/office/officeart/2005/8/layout/cycle8"/>
    <dgm:cxn modelId="{8EF2BDAB-6A96-4661-B920-160F4CB3EA14}" type="presParOf" srcId="{500434E2-0E74-4250-BDF5-0710FB4AF874}" destId="{D6DB9C95-14DE-4FC5-A49A-90EEA4BBF9E3}" srcOrd="18" destOrd="0" presId="urn:microsoft.com/office/officeart/2005/8/layout/cycle8"/>
    <dgm:cxn modelId="{7B995D9A-03B1-4775-A900-AC4F0806D70D}" type="presParOf" srcId="{500434E2-0E74-4250-BDF5-0710FB4AF874}" destId="{0BE84EA5-FEFA-48FE-AEDC-FF847E639EF8}" srcOrd="19" destOrd="0" presId="urn:microsoft.com/office/officeart/2005/8/layout/cycle8"/>
    <dgm:cxn modelId="{43607AA2-B7C1-4F94-98B8-39F2A1A978AB}" type="presParOf" srcId="{500434E2-0E74-4250-BDF5-0710FB4AF874}" destId="{8A0CF501-1F7D-413F-8555-FA913737CEC0}" srcOrd="20" destOrd="0" presId="urn:microsoft.com/office/officeart/2005/8/layout/cycle8"/>
    <dgm:cxn modelId="{BD4AF2C3-DAE6-4183-A677-CAAEA8DEB5D4}" type="presParOf" srcId="{500434E2-0E74-4250-BDF5-0710FB4AF874}" destId="{F7369EA8-C16D-4A8D-93FD-4DD5177725A0}" srcOrd="21" destOrd="0" presId="urn:microsoft.com/office/officeart/2005/8/layout/cycle8"/>
    <dgm:cxn modelId="{32F54138-3153-493B-8ABF-7F71838CB656}" type="presParOf" srcId="{500434E2-0E74-4250-BDF5-0710FB4AF874}" destId="{A8D38D85-9D80-4514-8D3F-6A6440FD19C8}" srcOrd="22" destOrd="0" presId="urn:microsoft.com/office/officeart/2005/8/layout/cycle8"/>
    <dgm:cxn modelId="{543EBAEE-23D3-4C81-82E8-096B532C071A}" type="presParOf" srcId="{500434E2-0E74-4250-BDF5-0710FB4AF874}" destId="{AAF4617B-47C4-4AEB-8347-00C7DD2B630D}" srcOrd="23" destOrd="0" presId="urn:microsoft.com/office/officeart/2005/8/layout/cycle8"/>
    <dgm:cxn modelId="{38AB4B54-57BE-483A-B2EC-F491C7186732}" type="presParOf" srcId="{500434E2-0E74-4250-BDF5-0710FB4AF874}" destId="{5FBADA91-2DDF-42FA-A728-1393A5F27C1F}" srcOrd="24" destOrd="0" presId="urn:microsoft.com/office/officeart/2005/8/layout/cycle8"/>
    <dgm:cxn modelId="{8A103C1F-7312-4FD4-A880-35A878A2BCE7}" type="presParOf" srcId="{500434E2-0E74-4250-BDF5-0710FB4AF874}" destId="{2586DB3B-5472-4130-BC57-51A6F9AACCF6}" srcOrd="25" destOrd="0" presId="urn:microsoft.com/office/officeart/2005/8/layout/cycle8"/>
    <dgm:cxn modelId="{918A4F88-37F3-46B8-AFF8-8DF552CA3253}" type="presParOf" srcId="{500434E2-0E74-4250-BDF5-0710FB4AF874}" destId="{DF3200DB-A617-44AE-B23D-DA920B95BA46}" srcOrd="26" destOrd="0" presId="urn:microsoft.com/office/officeart/2005/8/layout/cycle8"/>
    <dgm:cxn modelId="{4F49BEFE-58FD-4216-ADA3-F4A36FE7F3FA}" type="presParOf" srcId="{500434E2-0E74-4250-BDF5-0710FB4AF874}" destId="{0CB18572-BBAA-4A80-93DD-5006371A4DEC}" srcOrd="27" destOrd="0" presId="urn:microsoft.com/office/officeart/2005/8/layout/cycle8"/>
    <dgm:cxn modelId="{7BC9BC59-BDB7-4D45-AE7A-0C428DCAA3DF}" type="presParOf" srcId="{500434E2-0E74-4250-BDF5-0710FB4AF874}" destId="{05E6CEF4-891A-4C72-B771-665734EC226A}" srcOrd="28" destOrd="0" presId="urn:microsoft.com/office/officeart/2005/8/layout/cycle8"/>
    <dgm:cxn modelId="{6AF2C1CF-EA78-4BB8-A9FA-7D65DF7A0CDE}" type="presParOf" srcId="{500434E2-0E74-4250-BDF5-0710FB4AF874}" destId="{F7BE1D9A-C3C1-4A03-8C1A-56B3AA69D93D}"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1121D9-4B31-4E92-91AA-44BE27D6DFF4}" type="doc">
      <dgm:prSet loTypeId="urn:microsoft.com/office/officeart/2005/8/layout/cycle8" loCatId="cycle" qsTypeId="urn:microsoft.com/office/officeart/2005/8/quickstyle/simple5" qsCatId="simple" csTypeId="urn:microsoft.com/office/officeart/2005/8/colors/colorful4" csCatId="colorful" phldr="1"/>
      <dgm:spPr/>
      <dgm:t>
        <a:bodyPr/>
        <a:lstStyle/>
        <a:p>
          <a:endParaRPr lang="en-US"/>
        </a:p>
      </dgm:t>
    </dgm:pt>
    <dgm:pt modelId="{7ACF8CC2-7945-4E83-8304-0954530970DC}">
      <dgm:prSet/>
      <dgm:spPr/>
      <dgm:t>
        <a:bodyPr/>
        <a:lstStyle/>
        <a:p>
          <a:r>
            <a:rPr lang="en-US" dirty="0"/>
            <a:t>NCS</a:t>
          </a:r>
        </a:p>
      </dgm:t>
    </dgm:pt>
    <dgm:pt modelId="{F68C5BA0-A7DD-425A-AC15-9BF9C9F3958E}" type="parTrans" cxnId="{7964C02D-F7BF-486E-8E00-2E4B37FEC996}">
      <dgm:prSet/>
      <dgm:spPr/>
      <dgm:t>
        <a:bodyPr/>
        <a:lstStyle/>
        <a:p>
          <a:endParaRPr lang="en-US"/>
        </a:p>
      </dgm:t>
    </dgm:pt>
    <dgm:pt modelId="{2B5A93F1-14AB-441B-B6A4-25DF240F6CF8}" type="sibTrans" cxnId="{7964C02D-F7BF-486E-8E00-2E4B37FEC996}">
      <dgm:prSet/>
      <dgm:spPr/>
      <dgm:t>
        <a:bodyPr/>
        <a:lstStyle/>
        <a:p>
          <a:endParaRPr lang="en-US"/>
        </a:p>
      </dgm:t>
    </dgm:pt>
    <dgm:pt modelId="{0FA481AA-AD58-4D03-A110-A152311D94ED}">
      <dgm:prSet/>
      <dgm:spPr/>
      <dgm:t>
        <a:bodyPr/>
        <a:lstStyle/>
        <a:p>
          <a:r>
            <a:rPr lang="en-US" dirty="0"/>
            <a:t>Outreach </a:t>
          </a:r>
        </a:p>
      </dgm:t>
    </dgm:pt>
    <dgm:pt modelId="{F90BE01C-4800-4633-8B72-F88D3FC8CB21}" type="parTrans" cxnId="{D4987783-1937-40C1-8CC1-FF00EC09F234}">
      <dgm:prSet/>
      <dgm:spPr/>
      <dgm:t>
        <a:bodyPr/>
        <a:lstStyle/>
        <a:p>
          <a:endParaRPr lang="en-US"/>
        </a:p>
      </dgm:t>
    </dgm:pt>
    <dgm:pt modelId="{147B0561-1932-4215-B1CA-DD05B435299A}" type="sibTrans" cxnId="{D4987783-1937-40C1-8CC1-FF00EC09F234}">
      <dgm:prSet/>
      <dgm:spPr/>
      <dgm:t>
        <a:bodyPr/>
        <a:lstStyle/>
        <a:p>
          <a:endParaRPr lang="en-US"/>
        </a:p>
      </dgm:t>
    </dgm:pt>
    <dgm:pt modelId="{CA7B0BCB-6DD7-4806-8143-F29A5ED9E36F}">
      <dgm:prSet/>
      <dgm:spPr/>
      <dgm:t>
        <a:bodyPr/>
        <a:lstStyle/>
        <a:p>
          <a:r>
            <a:rPr lang="en-US" dirty="0"/>
            <a:t>Supportive services</a:t>
          </a:r>
        </a:p>
      </dgm:t>
    </dgm:pt>
    <dgm:pt modelId="{4CFAFC9F-D654-4BA9-AD95-88D4F8343727}" type="parTrans" cxnId="{E5419815-C54A-407F-AFA4-C09A0187A2E3}">
      <dgm:prSet/>
      <dgm:spPr/>
      <dgm:t>
        <a:bodyPr/>
        <a:lstStyle/>
        <a:p>
          <a:endParaRPr lang="en-US"/>
        </a:p>
      </dgm:t>
    </dgm:pt>
    <dgm:pt modelId="{F7E9361E-4AF7-4CE6-BE09-48E9C22076EF}" type="sibTrans" cxnId="{E5419815-C54A-407F-AFA4-C09A0187A2E3}">
      <dgm:prSet/>
      <dgm:spPr/>
      <dgm:t>
        <a:bodyPr/>
        <a:lstStyle/>
        <a:p>
          <a:endParaRPr lang="en-US"/>
        </a:p>
      </dgm:t>
    </dgm:pt>
    <dgm:pt modelId="{149153C0-CE65-4FF1-8FCD-6D3785E495A6}">
      <dgm:prSet/>
      <dgm:spPr/>
      <dgm:t>
        <a:bodyPr/>
        <a:lstStyle/>
        <a:p>
          <a:r>
            <a:rPr lang="en-US" dirty="0"/>
            <a:t>TBRA</a:t>
          </a:r>
        </a:p>
      </dgm:t>
    </dgm:pt>
    <dgm:pt modelId="{8FB4FA63-C1CE-4B8B-88B4-6ED844B03EB9}" type="parTrans" cxnId="{CA265FFE-D5D7-46A8-AFA4-54E78E4F2F75}">
      <dgm:prSet/>
      <dgm:spPr/>
      <dgm:t>
        <a:bodyPr/>
        <a:lstStyle/>
        <a:p>
          <a:endParaRPr lang="en-US"/>
        </a:p>
      </dgm:t>
    </dgm:pt>
    <dgm:pt modelId="{ABD469CB-2DAE-45B9-A65F-87741AE1D522}" type="sibTrans" cxnId="{CA265FFE-D5D7-46A8-AFA4-54E78E4F2F75}">
      <dgm:prSet/>
      <dgm:spPr/>
      <dgm:t>
        <a:bodyPr/>
        <a:lstStyle/>
        <a:p>
          <a:endParaRPr lang="en-US"/>
        </a:p>
      </dgm:t>
    </dgm:pt>
    <dgm:pt modelId="{4987E456-8177-4BFB-80AA-4DBE3F006E51}">
      <dgm:prSet/>
      <dgm:spPr/>
      <dgm:t>
        <a:bodyPr/>
        <a:lstStyle/>
        <a:p>
          <a:r>
            <a:rPr lang="en-US" dirty="0"/>
            <a:t>Rental Development </a:t>
          </a:r>
        </a:p>
      </dgm:t>
    </dgm:pt>
    <dgm:pt modelId="{90CF86BB-848C-47C0-8660-CA8811D22278}" type="parTrans" cxnId="{A80C4724-3AB2-4C6A-BE17-2FE28EFC0CBB}">
      <dgm:prSet/>
      <dgm:spPr/>
      <dgm:t>
        <a:bodyPr/>
        <a:lstStyle/>
        <a:p>
          <a:endParaRPr lang="en-US"/>
        </a:p>
      </dgm:t>
    </dgm:pt>
    <dgm:pt modelId="{C807A3F3-E7E3-47D5-AACA-DF4249BFBEAD}" type="sibTrans" cxnId="{A80C4724-3AB2-4C6A-BE17-2FE28EFC0CBB}">
      <dgm:prSet/>
      <dgm:spPr/>
      <dgm:t>
        <a:bodyPr/>
        <a:lstStyle/>
        <a:p>
          <a:endParaRPr lang="en-US"/>
        </a:p>
      </dgm:t>
    </dgm:pt>
    <dgm:pt modelId="{500434E2-0E74-4250-BDF5-0710FB4AF874}" type="pres">
      <dgm:prSet presAssocID="{E71121D9-4B31-4E92-91AA-44BE27D6DFF4}" presName="compositeShape" presStyleCnt="0">
        <dgm:presLayoutVars>
          <dgm:chMax val="7"/>
          <dgm:dir/>
          <dgm:resizeHandles val="exact"/>
        </dgm:presLayoutVars>
      </dgm:prSet>
      <dgm:spPr/>
    </dgm:pt>
    <dgm:pt modelId="{0071B818-9A40-4E23-8A6E-DFBEFB38788E}" type="pres">
      <dgm:prSet presAssocID="{E71121D9-4B31-4E92-91AA-44BE27D6DFF4}" presName="wedge1" presStyleLbl="node1" presStyleIdx="0" presStyleCnt="5"/>
      <dgm:spPr/>
    </dgm:pt>
    <dgm:pt modelId="{B1E76BD3-A9AA-4DC9-9C6B-36F11BBD5ABC}" type="pres">
      <dgm:prSet presAssocID="{E71121D9-4B31-4E92-91AA-44BE27D6DFF4}" presName="dummy1a" presStyleCnt="0"/>
      <dgm:spPr/>
    </dgm:pt>
    <dgm:pt modelId="{AE14A70B-98B2-4DC6-AEFA-D3A5CFD8A463}" type="pres">
      <dgm:prSet presAssocID="{E71121D9-4B31-4E92-91AA-44BE27D6DFF4}" presName="dummy1b" presStyleCnt="0"/>
      <dgm:spPr/>
    </dgm:pt>
    <dgm:pt modelId="{63AA4B3B-3D21-43B8-8B93-E48C8CC77AB3}" type="pres">
      <dgm:prSet presAssocID="{E71121D9-4B31-4E92-91AA-44BE27D6DFF4}" presName="wedge1Tx" presStyleLbl="node1" presStyleIdx="0" presStyleCnt="5">
        <dgm:presLayoutVars>
          <dgm:chMax val="0"/>
          <dgm:chPref val="0"/>
          <dgm:bulletEnabled val="1"/>
        </dgm:presLayoutVars>
      </dgm:prSet>
      <dgm:spPr/>
    </dgm:pt>
    <dgm:pt modelId="{9EACE8D2-EB5F-48EE-A88E-8C662432D9C7}" type="pres">
      <dgm:prSet presAssocID="{E71121D9-4B31-4E92-91AA-44BE27D6DFF4}" presName="wedge2" presStyleLbl="node1" presStyleIdx="1" presStyleCnt="5"/>
      <dgm:spPr/>
    </dgm:pt>
    <dgm:pt modelId="{08389271-B440-4088-8005-8EC0BEE3916C}" type="pres">
      <dgm:prSet presAssocID="{E71121D9-4B31-4E92-91AA-44BE27D6DFF4}" presName="dummy2a" presStyleCnt="0"/>
      <dgm:spPr/>
    </dgm:pt>
    <dgm:pt modelId="{320E794A-0AF7-4A3F-AE03-8E8D465C5089}" type="pres">
      <dgm:prSet presAssocID="{E71121D9-4B31-4E92-91AA-44BE27D6DFF4}" presName="dummy2b" presStyleCnt="0"/>
      <dgm:spPr/>
    </dgm:pt>
    <dgm:pt modelId="{1E2D1535-7020-4447-A1B9-32CD28155085}" type="pres">
      <dgm:prSet presAssocID="{E71121D9-4B31-4E92-91AA-44BE27D6DFF4}" presName="wedge2Tx" presStyleLbl="node1" presStyleIdx="1" presStyleCnt="5">
        <dgm:presLayoutVars>
          <dgm:chMax val="0"/>
          <dgm:chPref val="0"/>
          <dgm:bulletEnabled val="1"/>
        </dgm:presLayoutVars>
      </dgm:prSet>
      <dgm:spPr/>
    </dgm:pt>
    <dgm:pt modelId="{0B5BDDB9-E701-4BC3-A459-54D39B5BBB6C}" type="pres">
      <dgm:prSet presAssocID="{E71121D9-4B31-4E92-91AA-44BE27D6DFF4}" presName="wedge3" presStyleLbl="node1" presStyleIdx="2" presStyleCnt="5"/>
      <dgm:spPr/>
    </dgm:pt>
    <dgm:pt modelId="{899E6C8E-B1AA-4377-893F-A804314051C0}" type="pres">
      <dgm:prSet presAssocID="{E71121D9-4B31-4E92-91AA-44BE27D6DFF4}" presName="dummy3a" presStyleCnt="0"/>
      <dgm:spPr/>
    </dgm:pt>
    <dgm:pt modelId="{5EA922F5-CB25-4DF7-889A-665F0389ACDF}" type="pres">
      <dgm:prSet presAssocID="{E71121D9-4B31-4E92-91AA-44BE27D6DFF4}" presName="dummy3b" presStyleCnt="0"/>
      <dgm:spPr/>
    </dgm:pt>
    <dgm:pt modelId="{56294B8F-F5D2-493B-8DF8-DBADA569295B}" type="pres">
      <dgm:prSet presAssocID="{E71121D9-4B31-4E92-91AA-44BE27D6DFF4}" presName="wedge3Tx" presStyleLbl="node1" presStyleIdx="2" presStyleCnt="5">
        <dgm:presLayoutVars>
          <dgm:chMax val="0"/>
          <dgm:chPref val="0"/>
          <dgm:bulletEnabled val="1"/>
        </dgm:presLayoutVars>
      </dgm:prSet>
      <dgm:spPr/>
    </dgm:pt>
    <dgm:pt modelId="{D5FE3009-5CC2-4278-B4FA-9CA35545655D}" type="pres">
      <dgm:prSet presAssocID="{E71121D9-4B31-4E92-91AA-44BE27D6DFF4}" presName="wedge4" presStyleLbl="node1" presStyleIdx="3" presStyleCnt="5"/>
      <dgm:spPr/>
    </dgm:pt>
    <dgm:pt modelId="{C2549280-CC61-4EA0-918A-E6DC3F3D055A}" type="pres">
      <dgm:prSet presAssocID="{E71121D9-4B31-4E92-91AA-44BE27D6DFF4}" presName="dummy4a" presStyleCnt="0"/>
      <dgm:spPr/>
    </dgm:pt>
    <dgm:pt modelId="{84E3D7F3-8494-42DF-8E88-29F462615763}" type="pres">
      <dgm:prSet presAssocID="{E71121D9-4B31-4E92-91AA-44BE27D6DFF4}" presName="dummy4b" presStyleCnt="0"/>
      <dgm:spPr/>
    </dgm:pt>
    <dgm:pt modelId="{68B9171A-C585-41B0-B881-3B567F007D36}" type="pres">
      <dgm:prSet presAssocID="{E71121D9-4B31-4E92-91AA-44BE27D6DFF4}" presName="wedge4Tx" presStyleLbl="node1" presStyleIdx="3" presStyleCnt="5">
        <dgm:presLayoutVars>
          <dgm:chMax val="0"/>
          <dgm:chPref val="0"/>
          <dgm:bulletEnabled val="1"/>
        </dgm:presLayoutVars>
      </dgm:prSet>
      <dgm:spPr/>
    </dgm:pt>
    <dgm:pt modelId="{A940A6BD-7E2A-4DD0-8DB4-133C56FE10BC}" type="pres">
      <dgm:prSet presAssocID="{E71121D9-4B31-4E92-91AA-44BE27D6DFF4}" presName="wedge5" presStyleLbl="node1" presStyleIdx="4" presStyleCnt="5"/>
      <dgm:spPr/>
    </dgm:pt>
    <dgm:pt modelId="{8F728D63-A140-4A3A-9D9F-744BF1F748AC}" type="pres">
      <dgm:prSet presAssocID="{E71121D9-4B31-4E92-91AA-44BE27D6DFF4}" presName="dummy5a" presStyleCnt="0"/>
      <dgm:spPr/>
    </dgm:pt>
    <dgm:pt modelId="{D6DB9C95-14DE-4FC5-A49A-90EEA4BBF9E3}" type="pres">
      <dgm:prSet presAssocID="{E71121D9-4B31-4E92-91AA-44BE27D6DFF4}" presName="dummy5b" presStyleCnt="0"/>
      <dgm:spPr/>
    </dgm:pt>
    <dgm:pt modelId="{0BE84EA5-FEFA-48FE-AEDC-FF847E639EF8}" type="pres">
      <dgm:prSet presAssocID="{E71121D9-4B31-4E92-91AA-44BE27D6DFF4}" presName="wedge5Tx" presStyleLbl="node1" presStyleIdx="4" presStyleCnt="5">
        <dgm:presLayoutVars>
          <dgm:chMax val="0"/>
          <dgm:chPref val="0"/>
          <dgm:bulletEnabled val="1"/>
        </dgm:presLayoutVars>
      </dgm:prSet>
      <dgm:spPr/>
    </dgm:pt>
    <dgm:pt modelId="{5FBADA91-2DDF-42FA-A728-1393A5F27C1F}" type="pres">
      <dgm:prSet presAssocID="{2B5A93F1-14AB-441B-B6A4-25DF240F6CF8}" presName="arrowWedge1" presStyleLbl="fgSibTrans2D1" presStyleIdx="0" presStyleCnt="5"/>
      <dgm:spPr/>
    </dgm:pt>
    <dgm:pt modelId="{2586DB3B-5472-4130-BC57-51A6F9AACCF6}" type="pres">
      <dgm:prSet presAssocID="{C807A3F3-E7E3-47D5-AACA-DF4249BFBEAD}" presName="arrowWedge2" presStyleLbl="fgSibTrans2D1" presStyleIdx="1" presStyleCnt="5"/>
      <dgm:spPr/>
    </dgm:pt>
    <dgm:pt modelId="{DF3200DB-A617-44AE-B23D-DA920B95BA46}" type="pres">
      <dgm:prSet presAssocID="{147B0561-1932-4215-B1CA-DD05B435299A}" presName="arrowWedge3" presStyleLbl="fgSibTrans2D1" presStyleIdx="2" presStyleCnt="5"/>
      <dgm:spPr/>
    </dgm:pt>
    <dgm:pt modelId="{0CB18572-BBAA-4A80-93DD-5006371A4DEC}" type="pres">
      <dgm:prSet presAssocID="{F7E9361E-4AF7-4CE6-BE09-48E9C22076EF}" presName="arrowWedge4" presStyleLbl="fgSibTrans2D1" presStyleIdx="3" presStyleCnt="5"/>
      <dgm:spPr/>
    </dgm:pt>
    <dgm:pt modelId="{05E6CEF4-891A-4C72-B771-665734EC226A}" type="pres">
      <dgm:prSet presAssocID="{ABD469CB-2DAE-45B9-A65F-87741AE1D522}" presName="arrowWedge5" presStyleLbl="fgSibTrans2D1" presStyleIdx="4" presStyleCnt="5"/>
      <dgm:spPr/>
    </dgm:pt>
  </dgm:ptLst>
  <dgm:cxnLst>
    <dgm:cxn modelId="{E5419815-C54A-407F-AFA4-C09A0187A2E3}" srcId="{E71121D9-4B31-4E92-91AA-44BE27D6DFF4}" destId="{CA7B0BCB-6DD7-4806-8143-F29A5ED9E36F}" srcOrd="3" destOrd="0" parTransId="{4CFAFC9F-D654-4BA9-AD95-88D4F8343727}" sibTransId="{F7E9361E-4AF7-4CE6-BE09-48E9C22076EF}"/>
    <dgm:cxn modelId="{A80C4724-3AB2-4C6A-BE17-2FE28EFC0CBB}" srcId="{E71121D9-4B31-4E92-91AA-44BE27D6DFF4}" destId="{4987E456-8177-4BFB-80AA-4DBE3F006E51}" srcOrd="1" destOrd="0" parTransId="{90CF86BB-848C-47C0-8660-CA8811D22278}" sibTransId="{C807A3F3-E7E3-47D5-AACA-DF4249BFBEAD}"/>
    <dgm:cxn modelId="{7964C02D-F7BF-486E-8E00-2E4B37FEC996}" srcId="{E71121D9-4B31-4E92-91AA-44BE27D6DFF4}" destId="{7ACF8CC2-7945-4E83-8304-0954530970DC}" srcOrd="0" destOrd="0" parTransId="{F68C5BA0-A7DD-425A-AC15-9BF9C9F3958E}" sibTransId="{2B5A93F1-14AB-441B-B6A4-25DF240F6CF8}"/>
    <dgm:cxn modelId="{0E28F469-9F1D-4C2B-9A16-7B56CB98110F}" type="presOf" srcId="{E71121D9-4B31-4E92-91AA-44BE27D6DFF4}" destId="{500434E2-0E74-4250-BDF5-0710FB4AF874}" srcOrd="0" destOrd="0" presId="urn:microsoft.com/office/officeart/2005/8/layout/cycle8"/>
    <dgm:cxn modelId="{D173404C-9362-48D5-8F45-D229241FC590}" type="presOf" srcId="{CA7B0BCB-6DD7-4806-8143-F29A5ED9E36F}" destId="{D5FE3009-5CC2-4278-B4FA-9CA35545655D}" srcOrd="0" destOrd="0" presId="urn:microsoft.com/office/officeart/2005/8/layout/cycle8"/>
    <dgm:cxn modelId="{BFF8BE6E-6DB0-42DF-B7E3-7D59705504E9}" type="presOf" srcId="{7ACF8CC2-7945-4E83-8304-0954530970DC}" destId="{0071B818-9A40-4E23-8A6E-DFBEFB38788E}" srcOrd="0" destOrd="0" presId="urn:microsoft.com/office/officeart/2005/8/layout/cycle8"/>
    <dgm:cxn modelId="{219EAD72-BC11-4981-9978-549E700809A0}" type="presOf" srcId="{0FA481AA-AD58-4D03-A110-A152311D94ED}" destId="{56294B8F-F5D2-493B-8DF8-DBADA569295B}" srcOrd="1" destOrd="0" presId="urn:microsoft.com/office/officeart/2005/8/layout/cycle8"/>
    <dgm:cxn modelId="{D4987783-1937-40C1-8CC1-FF00EC09F234}" srcId="{E71121D9-4B31-4E92-91AA-44BE27D6DFF4}" destId="{0FA481AA-AD58-4D03-A110-A152311D94ED}" srcOrd="2" destOrd="0" parTransId="{F90BE01C-4800-4633-8B72-F88D3FC8CB21}" sibTransId="{147B0561-1932-4215-B1CA-DD05B435299A}"/>
    <dgm:cxn modelId="{5B3B07CB-3515-4F69-B202-E03A96C34F1C}" type="presOf" srcId="{4987E456-8177-4BFB-80AA-4DBE3F006E51}" destId="{1E2D1535-7020-4447-A1B9-32CD28155085}" srcOrd="1" destOrd="0" presId="urn:microsoft.com/office/officeart/2005/8/layout/cycle8"/>
    <dgm:cxn modelId="{9EB5B6D3-3A5D-4F0E-95D0-E467B072F8D9}" type="presOf" srcId="{0FA481AA-AD58-4D03-A110-A152311D94ED}" destId="{0B5BDDB9-E701-4BC3-A459-54D39B5BBB6C}" srcOrd="0" destOrd="0" presId="urn:microsoft.com/office/officeart/2005/8/layout/cycle8"/>
    <dgm:cxn modelId="{AECF3AD7-6EB9-4615-95CE-1267CFB3890C}" type="presOf" srcId="{149153C0-CE65-4FF1-8FCD-6D3785E495A6}" destId="{A940A6BD-7E2A-4DD0-8DB4-133C56FE10BC}" srcOrd="0" destOrd="0" presId="urn:microsoft.com/office/officeart/2005/8/layout/cycle8"/>
    <dgm:cxn modelId="{FA3210DD-FA1A-4F3A-A108-25003F184A15}" type="presOf" srcId="{7ACF8CC2-7945-4E83-8304-0954530970DC}" destId="{63AA4B3B-3D21-43B8-8B93-E48C8CC77AB3}" srcOrd="1" destOrd="0" presId="urn:microsoft.com/office/officeart/2005/8/layout/cycle8"/>
    <dgm:cxn modelId="{4434B3E7-9016-48B9-AB28-BDF46C94989C}" type="presOf" srcId="{CA7B0BCB-6DD7-4806-8143-F29A5ED9E36F}" destId="{68B9171A-C585-41B0-B881-3B567F007D36}" srcOrd="1" destOrd="0" presId="urn:microsoft.com/office/officeart/2005/8/layout/cycle8"/>
    <dgm:cxn modelId="{2A5016F7-B047-4068-B490-B96883E9EC23}" type="presOf" srcId="{149153C0-CE65-4FF1-8FCD-6D3785E495A6}" destId="{0BE84EA5-FEFA-48FE-AEDC-FF847E639EF8}" srcOrd="1" destOrd="0" presId="urn:microsoft.com/office/officeart/2005/8/layout/cycle8"/>
    <dgm:cxn modelId="{8F4ECBFC-C832-4570-B7C4-CE9FABC93436}" type="presOf" srcId="{4987E456-8177-4BFB-80AA-4DBE3F006E51}" destId="{9EACE8D2-EB5F-48EE-A88E-8C662432D9C7}" srcOrd="0" destOrd="0" presId="urn:microsoft.com/office/officeart/2005/8/layout/cycle8"/>
    <dgm:cxn modelId="{CA265FFE-D5D7-46A8-AFA4-54E78E4F2F75}" srcId="{E71121D9-4B31-4E92-91AA-44BE27D6DFF4}" destId="{149153C0-CE65-4FF1-8FCD-6D3785E495A6}" srcOrd="4" destOrd="0" parTransId="{8FB4FA63-C1CE-4B8B-88B4-6ED844B03EB9}" sibTransId="{ABD469CB-2DAE-45B9-A65F-87741AE1D522}"/>
    <dgm:cxn modelId="{295EFE2B-74AB-4DC0-9909-ACB2E759621D}" type="presParOf" srcId="{500434E2-0E74-4250-BDF5-0710FB4AF874}" destId="{0071B818-9A40-4E23-8A6E-DFBEFB38788E}" srcOrd="0" destOrd="0" presId="urn:microsoft.com/office/officeart/2005/8/layout/cycle8"/>
    <dgm:cxn modelId="{E5749B4F-259A-41E3-B9C8-4B7D7445C722}" type="presParOf" srcId="{500434E2-0E74-4250-BDF5-0710FB4AF874}" destId="{B1E76BD3-A9AA-4DC9-9C6B-36F11BBD5ABC}" srcOrd="1" destOrd="0" presId="urn:microsoft.com/office/officeart/2005/8/layout/cycle8"/>
    <dgm:cxn modelId="{A6883051-EC78-4896-A986-F04448266218}" type="presParOf" srcId="{500434E2-0E74-4250-BDF5-0710FB4AF874}" destId="{AE14A70B-98B2-4DC6-AEFA-D3A5CFD8A463}" srcOrd="2" destOrd="0" presId="urn:microsoft.com/office/officeart/2005/8/layout/cycle8"/>
    <dgm:cxn modelId="{83DC626F-C535-46F4-BF6A-58B0CD88A6DA}" type="presParOf" srcId="{500434E2-0E74-4250-BDF5-0710FB4AF874}" destId="{63AA4B3B-3D21-43B8-8B93-E48C8CC77AB3}" srcOrd="3" destOrd="0" presId="urn:microsoft.com/office/officeart/2005/8/layout/cycle8"/>
    <dgm:cxn modelId="{19BA2E9A-2F14-48B2-8C24-EA7C4F4777C3}" type="presParOf" srcId="{500434E2-0E74-4250-BDF5-0710FB4AF874}" destId="{9EACE8D2-EB5F-48EE-A88E-8C662432D9C7}" srcOrd="4" destOrd="0" presId="urn:microsoft.com/office/officeart/2005/8/layout/cycle8"/>
    <dgm:cxn modelId="{D0221EE7-1860-4366-BC86-6DE1C77C2E0B}" type="presParOf" srcId="{500434E2-0E74-4250-BDF5-0710FB4AF874}" destId="{08389271-B440-4088-8005-8EC0BEE3916C}" srcOrd="5" destOrd="0" presId="urn:microsoft.com/office/officeart/2005/8/layout/cycle8"/>
    <dgm:cxn modelId="{954B9623-0B89-443B-BC46-0AA091374AAE}" type="presParOf" srcId="{500434E2-0E74-4250-BDF5-0710FB4AF874}" destId="{320E794A-0AF7-4A3F-AE03-8E8D465C5089}" srcOrd="6" destOrd="0" presId="urn:microsoft.com/office/officeart/2005/8/layout/cycle8"/>
    <dgm:cxn modelId="{21415D9A-6FCE-4979-BB91-61C9B9D9E03D}" type="presParOf" srcId="{500434E2-0E74-4250-BDF5-0710FB4AF874}" destId="{1E2D1535-7020-4447-A1B9-32CD28155085}" srcOrd="7" destOrd="0" presId="urn:microsoft.com/office/officeart/2005/8/layout/cycle8"/>
    <dgm:cxn modelId="{C1D660A6-4300-4FE0-A9D6-4A801E8F2BB4}" type="presParOf" srcId="{500434E2-0E74-4250-BDF5-0710FB4AF874}" destId="{0B5BDDB9-E701-4BC3-A459-54D39B5BBB6C}" srcOrd="8" destOrd="0" presId="urn:microsoft.com/office/officeart/2005/8/layout/cycle8"/>
    <dgm:cxn modelId="{37420E73-2C9D-4568-8838-9136CE95CC62}" type="presParOf" srcId="{500434E2-0E74-4250-BDF5-0710FB4AF874}" destId="{899E6C8E-B1AA-4377-893F-A804314051C0}" srcOrd="9" destOrd="0" presId="urn:microsoft.com/office/officeart/2005/8/layout/cycle8"/>
    <dgm:cxn modelId="{56C74271-35EE-4919-93F3-C3AA25A4418B}" type="presParOf" srcId="{500434E2-0E74-4250-BDF5-0710FB4AF874}" destId="{5EA922F5-CB25-4DF7-889A-665F0389ACDF}" srcOrd="10" destOrd="0" presId="urn:microsoft.com/office/officeart/2005/8/layout/cycle8"/>
    <dgm:cxn modelId="{5ADB8F98-A60D-4631-9C47-A0972D227747}" type="presParOf" srcId="{500434E2-0E74-4250-BDF5-0710FB4AF874}" destId="{56294B8F-F5D2-493B-8DF8-DBADA569295B}" srcOrd="11" destOrd="0" presId="urn:microsoft.com/office/officeart/2005/8/layout/cycle8"/>
    <dgm:cxn modelId="{3D9B8745-6618-43A0-A96C-D36963E8B65A}" type="presParOf" srcId="{500434E2-0E74-4250-BDF5-0710FB4AF874}" destId="{D5FE3009-5CC2-4278-B4FA-9CA35545655D}" srcOrd="12" destOrd="0" presId="urn:microsoft.com/office/officeart/2005/8/layout/cycle8"/>
    <dgm:cxn modelId="{54648830-06D7-4A08-A25A-BB69B35F8B94}" type="presParOf" srcId="{500434E2-0E74-4250-BDF5-0710FB4AF874}" destId="{C2549280-CC61-4EA0-918A-E6DC3F3D055A}" srcOrd="13" destOrd="0" presId="urn:microsoft.com/office/officeart/2005/8/layout/cycle8"/>
    <dgm:cxn modelId="{040221EE-8734-466A-9EA1-295AF8D57A32}" type="presParOf" srcId="{500434E2-0E74-4250-BDF5-0710FB4AF874}" destId="{84E3D7F3-8494-42DF-8E88-29F462615763}" srcOrd="14" destOrd="0" presId="urn:microsoft.com/office/officeart/2005/8/layout/cycle8"/>
    <dgm:cxn modelId="{DF9A83DB-913C-4DE9-8D99-27E54E821DD1}" type="presParOf" srcId="{500434E2-0E74-4250-BDF5-0710FB4AF874}" destId="{68B9171A-C585-41B0-B881-3B567F007D36}" srcOrd="15" destOrd="0" presId="urn:microsoft.com/office/officeart/2005/8/layout/cycle8"/>
    <dgm:cxn modelId="{3CB7EA0E-6C36-416E-855B-44B0B14BD77A}" type="presParOf" srcId="{500434E2-0E74-4250-BDF5-0710FB4AF874}" destId="{A940A6BD-7E2A-4DD0-8DB4-133C56FE10BC}" srcOrd="16" destOrd="0" presId="urn:microsoft.com/office/officeart/2005/8/layout/cycle8"/>
    <dgm:cxn modelId="{E138E58B-922D-4E4D-9BD4-17748B78A8B8}" type="presParOf" srcId="{500434E2-0E74-4250-BDF5-0710FB4AF874}" destId="{8F728D63-A140-4A3A-9D9F-744BF1F748AC}" srcOrd="17" destOrd="0" presId="urn:microsoft.com/office/officeart/2005/8/layout/cycle8"/>
    <dgm:cxn modelId="{8EF2BDAB-6A96-4661-B920-160F4CB3EA14}" type="presParOf" srcId="{500434E2-0E74-4250-BDF5-0710FB4AF874}" destId="{D6DB9C95-14DE-4FC5-A49A-90EEA4BBF9E3}" srcOrd="18" destOrd="0" presId="urn:microsoft.com/office/officeart/2005/8/layout/cycle8"/>
    <dgm:cxn modelId="{7B995D9A-03B1-4775-A900-AC4F0806D70D}" type="presParOf" srcId="{500434E2-0E74-4250-BDF5-0710FB4AF874}" destId="{0BE84EA5-FEFA-48FE-AEDC-FF847E639EF8}" srcOrd="19" destOrd="0" presId="urn:microsoft.com/office/officeart/2005/8/layout/cycle8"/>
    <dgm:cxn modelId="{38AB4B54-57BE-483A-B2EC-F491C7186732}" type="presParOf" srcId="{500434E2-0E74-4250-BDF5-0710FB4AF874}" destId="{5FBADA91-2DDF-42FA-A728-1393A5F27C1F}" srcOrd="20" destOrd="0" presId="urn:microsoft.com/office/officeart/2005/8/layout/cycle8"/>
    <dgm:cxn modelId="{8A103C1F-7312-4FD4-A880-35A878A2BCE7}" type="presParOf" srcId="{500434E2-0E74-4250-BDF5-0710FB4AF874}" destId="{2586DB3B-5472-4130-BC57-51A6F9AACCF6}" srcOrd="21" destOrd="0" presId="urn:microsoft.com/office/officeart/2005/8/layout/cycle8"/>
    <dgm:cxn modelId="{918A4F88-37F3-46B8-AFF8-8DF552CA3253}" type="presParOf" srcId="{500434E2-0E74-4250-BDF5-0710FB4AF874}" destId="{DF3200DB-A617-44AE-B23D-DA920B95BA46}" srcOrd="22" destOrd="0" presId="urn:microsoft.com/office/officeart/2005/8/layout/cycle8"/>
    <dgm:cxn modelId="{4F49BEFE-58FD-4216-ADA3-F4A36FE7F3FA}" type="presParOf" srcId="{500434E2-0E74-4250-BDF5-0710FB4AF874}" destId="{0CB18572-BBAA-4A80-93DD-5006371A4DEC}" srcOrd="23" destOrd="0" presId="urn:microsoft.com/office/officeart/2005/8/layout/cycle8"/>
    <dgm:cxn modelId="{7BC9BC59-BDB7-4D45-AE7A-0C428DCAA3DF}" type="presParOf" srcId="{500434E2-0E74-4250-BDF5-0710FB4AF874}" destId="{05E6CEF4-891A-4C72-B771-665734EC226A}" srcOrd="24"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EF34D6-BE32-4977-988A-B7D0644A3027}"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FAF7276-FCF7-4A05-A9EE-4CC7E6BED122}">
      <dgm:prSet/>
      <dgm:spPr/>
      <dgm:t>
        <a:bodyPr/>
        <a:lstStyle/>
        <a:p>
          <a:r>
            <a:rPr lang="en-US" dirty="0"/>
            <a:t>Cost related to activities to engage, reach, and asses eligible applicants. </a:t>
          </a:r>
        </a:p>
        <a:p>
          <a:r>
            <a:rPr lang="en-US" dirty="0"/>
            <a:t>Homeless Outreach</a:t>
          </a:r>
        </a:p>
      </dgm:t>
    </dgm:pt>
    <dgm:pt modelId="{E33A2AFC-1472-43EC-80A2-36FD298DC23B}" type="parTrans" cxnId="{60341D3F-5414-44DF-A74A-BE5EC04E98E3}">
      <dgm:prSet/>
      <dgm:spPr/>
      <dgm:t>
        <a:bodyPr/>
        <a:lstStyle/>
        <a:p>
          <a:endParaRPr lang="en-US"/>
        </a:p>
      </dgm:t>
    </dgm:pt>
    <dgm:pt modelId="{3BC980DC-C875-43DE-9617-0FE4B1EF3BD3}" type="sibTrans" cxnId="{60341D3F-5414-44DF-A74A-BE5EC04E98E3}">
      <dgm:prSet/>
      <dgm:spPr/>
      <dgm:t>
        <a:bodyPr/>
        <a:lstStyle/>
        <a:p>
          <a:endParaRPr lang="en-US"/>
        </a:p>
      </dgm:t>
    </dgm:pt>
    <dgm:pt modelId="{A94E5511-80ED-41FA-9F42-2FC78F8C56B2}">
      <dgm:prSet/>
      <dgm:spPr/>
      <dgm:t>
        <a:bodyPr/>
        <a:lstStyle/>
        <a:p>
          <a:r>
            <a:rPr lang="en-US" dirty="0">
              <a:solidFill>
                <a:schemeClr val="tx1"/>
              </a:solidFill>
            </a:rPr>
            <a:t>Eligible cost include:</a:t>
          </a:r>
        </a:p>
      </dgm:t>
    </dgm:pt>
    <dgm:pt modelId="{6593901F-7E3D-47CD-844B-B5B124DF5EF0}" type="parTrans" cxnId="{C65BD407-8140-42D7-8AF1-E7EF0573D18A}">
      <dgm:prSet/>
      <dgm:spPr/>
      <dgm:t>
        <a:bodyPr/>
        <a:lstStyle/>
        <a:p>
          <a:endParaRPr lang="en-US"/>
        </a:p>
      </dgm:t>
    </dgm:pt>
    <dgm:pt modelId="{5B8B572D-C4B2-46DA-9B8F-225AC9AB493C}" type="sibTrans" cxnId="{C65BD407-8140-42D7-8AF1-E7EF0573D18A}">
      <dgm:prSet/>
      <dgm:spPr/>
      <dgm:t>
        <a:bodyPr/>
        <a:lstStyle/>
        <a:p>
          <a:endParaRPr lang="en-US"/>
        </a:p>
      </dgm:t>
    </dgm:pt>
    <dgm:pt modelId="{B09DF205-9502-44D6-B054-34A4EB2C68B9}">
      <dgm:prSet/>
      <dgm:spPr/>
      <dgm:t>
        <a:bodyPr/>
        <a:lstStyle/>
        <a:p>
          <a:r>
            <a:rPr lang="en-US"/>
            <a:t>Outreach worker</a:t>
          </a:r>
        </a:p>
      </dgm:t>
    </dgm:pt>
    <dgm:pt modelId="{B707A84F-7FA3-4156-AC3B-8FB1FA0DC528}" type="parTrans" cxnId="{392011E2-4534-45AF-8FFB-C2274F1DBF42}">
      <dgm:prSet/>
      <dgm:spPr/>
      <dgm:t>
        <a:bodyPr/>
        <a:lstStyle/>
        <a:p>
          <a:endParaRPr lang="en-US"/>
        </a:p>
      </dgm:t>
    </dgm:pt>
    <dgm:pt modelId="{6F6EF869-006E-41D5-9E37-4825A3360988}" type="sibTrans" cxnId="{392011E2-4534-45AF-8FFB-C2274F1DBF42}">
      <dgm:prSet/>
      <dgm:spPr/>
      <dgm:t>
        <a:bodyPr/>
        <a:lstStyle/>
        <a:p>
          <a:endParaRPr lang="en-US"/>
        </a:p>
      </dgm:t>
    </dgm:pt>
    <dgm:pt modelId="{19D36465-13B6-4588-87F0-5B51AE1B2705}">
      <dgm:prSet/>
      <dgm:spPr/>
      <dgm:t>
        <a:bodyPr/>
        <a:lstStyle/>
        <a:p>
          <a:r>
            <a:rPr lang="en-US"/>
            <a:t>Equipment for outreach worker</a:t>
          </a:r>
        </a:p>
      </dgm:t>
    </dgm:pt>
    <dgm:pt modelId="{3FA9F203-4279-4F5C-880C-0C6E2A26F4C7}" type="parTrans" cxnId="{88521141-FD65-4303-8B7D-D98F82D29424}">
      <dgm:prSet/>
      <dgm:spPr/>
      <dgm:t>
        <a:bodyPr/>
        <a:lstStyle/>
        <a:p>
          <a:endParaRPr lang="en-US"/>
        </a:p>
      </dgm:t>
    </dgm:pt>
    <dgm:pt modelId="{CB463CD9-71E0-455D-A783-ED445C52AA74}" type="sibTrans" cxnId="{88521141-FD65-4303-8B7D-D98F82D29424}">
      <dgm:prSet/>
      <dgm:spPr/>
      <dgm:t>
        <a:bodyPr/>
        <a:lstStyle/>
        <a:p>
          <a:endParaRPr lang="en-US"/>
        </a:p>
      </dgm:t>
    </dgm:pt>
    <dgm:pt modelId="{3082A74B-1F03-46ED-8D68-6A0BD4FB43C2}">
      <dgm:prSet/>
      <dgm:spPr/>
      <dgm:t>
        <a:bodyPr/>
        <a:lstStyle/>
        <a:p>
          <a:r>
            <a:rPr lang="en-US"/>
            <a:t>Essential supplies</a:t>
          </a:r>
        </a:p>
      </dgm:t>
    </dgm:pt>
    <dgm:pt modelId="{436C1959-CCA3-4976-B538-CD5943C92161}" type="parTrans" cxnId="{176070D8-EDE9-4CD9-BAE7-9969C7109AE5}">
      <dgm:prSet/>
      <dgm:spPr/>
      <dgm:t>
        <a:bodyPr/>
        <a:lstStyle/>
        <a:p>
          <a:endParaRPr lang="en-US"/>
        </a:p>
      </dgm:t>
    </dgm:pt>
    <dgm:pt modelId="{1E5247E6-2B35-47B4-AB7C-0D2D65CBC6FD}" type="sibTrans" cxnId="{176070D8-EDE9-4CD9-BAE7-9969C7109AE5}">
      <dgm:prSet/>
      <dgm:spPr/>
      <dgm:t>
        <a:bodyPr/>
        <a:lstStyle/>
        <a:p>
          <a:endParaRPr lang="en-US"/>
        </a:p>
      </dgm:t>
    </dgm:pt>
    <dgm:pt modelId="{4BD5506A-D9E2-4D71-9ED6-2EA11EA89616}">
      <dgm:prSet/>
      <dgm:spPr/>
      <dgm:t>
        <a:bodyPr/>
        <a:lstStyle/>
        <a:p>
          <a:r>
            <a:rPr lang="en-US"/>
            <a:t>Connection to mainstream programs </a:t>
          </a:r>
        </a:p>
      </dgm:t>
    </dgm:pt>
    <dgm:pt modelId="{25CC61B6-61E1-48BB-B4B4-556A255BF2F5}" type="parTrans" cxnId="{81EA6A28-9F23-4218-B0BE-61D87FBE7F58}">
      <dgm:prSet/>
      <dgm:spPr/>
      <dgm:t>
        <a:bodyPr/>
        <a:lstStyle/>
        <a:p>
          <a:endParaRPr lang="en-US"/>
        </a:p>
      </dgm:t>
    </dgm:pt>
    <dgm:pt modelId="{EE75D580-70E5-4B3F-BE2F-FBDDD69F6886}" type="sibTrans" cxnId="{81EA6A28-9F23-4218-B0BE-61D87FBE7F58}">
      <dgm:prSet/>
      <dgm:spPr/>
      <dgm:t>
        <a:bodyPr/>
        <a:lstStyle/>
        <a:p>
          <a:endParaRPr lang="en-US"/>
        </a:p>
      </dgm:t>
    </dgm:pt>
    <dgm:pt modelId="{8335AF2F-54F5-486B-AED7-A97B8B35D36B}">
      <dgm:prSet/>
      <dgm:spPr/>
      <dgm:t>
        <a:bodyPr/>
        <a:lstStyle/>
        <a:p>
          <a:r>
            <a:rPr lang="en-US"/>
            <a:t>Outreach will ensure that property vacancies are quickly filled. </a:t>
          </a:r>
        </a:p>
      </dgm:t>
    </dgm:pt>
    <dgm:pt modelId="{788F9824-C84A-404C-962B-B8E9D075FB0B}" type="parTrans" cxnId="{20CDD500-D12A-4768-B24A-DCA558F5A1FB}">
      <dgm:prSet/>
      <dgm:spPr/>
      <dgm:t>
        <a:bodyPr/>
        <a:lstStyle/>
        <a:p>
          <a:endParaRPr lang="en-US"/>
        </a:p>
      </dgm:t>
    </dgm:pt>
    <dgm:pt modelId="{9EED5102-263A-469B-91CA-A3DCD172FD66}" type="sibTrans" cxnId="{20CDD500-D12A-4768-B24A-DCA558F5A1FB}">
      <dgm:prSet/>
      <dgm:spPr/>
      <dgm:t>
        <a:bodyPr/>
        <a:lstStyle/>
        <a:p>
          <a:endParaRPr lang="en-US"/>
        </a:p>
      </dgm:t>
    </dgm:pt>
    <dgm:pt modelId="{86A9BC1C-58BE-4114-B7BB-50DBEF3A9D03}" type="pres">
      <dgm:prSet presAssocID="{0EEF34D6-BE32-4977-988A-B7D0644A3027}" presName="Name0" presStyleCnt="0">
        <dgm:presLayoutVars>
          <dgm:dir/>
          <dgm:animLvl val="lvl"/>
          <dgm:resizeHandles val="exact"/>
        </dgm:presLayoutVars>
      </dgm:prSet>
      <dgm:spPr/>
    </dgm:pt>
    <dgm:pt modelId="{7D64B2B3-D6B8-42F3-855D-FC27391AB484}" type="pres">
      <dgm:prSet presAssocID="{8335AF2F-54F5-486B-AED7-A97B8B35D36B}" presName="boxAndChildren" presStyleCnt="0"/>
      <dgm:spPr/>
    </dgm:pt>
    <dgm:pt modelId="{52983C60-7E9B-4C6D-9190-8314E7BCABF8}" type="pres">
      <dgm:prSet presAssocID="{8335AF2F-54F5-486B-AED7-A97B8B35D36B}" presName="parentTextBox" presStyleLbl="node1" presStyleIdx="0" presStyleCnt="3"/>
      <dgm:spPr/>
    </dgm:pt>
    <dgm:pt modelId="{F3DBE72E-FDA2-4DE3-B69C-426C200C299B}" type="pres">
      <dgm:prSet presAssocID="{5B8B572D-C4B2-46DA-9B8F-225AC9AB493C}" presName="sp" presStyleCnt="0"/>
      <dgm:spPr/>
    </dgm:pt>
    <dgm:pt modelId="{E824F170-8BB8-47F9-8432-75985C111314}" type="pres">
      <dgm:prSet presAssocID="{A94E5511-80ED-41FA-9F42-2FC78F8C56B2}" presName="arrowAndChildren" presStyleCnt="0"/>
      <dgm:spPr/>
    </dgm:pt>
    <dgm:pt modelId="{5D79CD4B-48B1-4BA0-AB19-00B87730960D}" type="pres">
      <dgm:prSet presAssocID="{A94E5511-80ED-41FA-9F42-2FC78F8C56B2}" presName="parentTextArrow" presStyleLbl="node1" presStyleIdx="0" presStyleCnt="3"/>
      <dgm:spPr/>
    </dgm:pt>
    <dgm:pt modelId="{2AF4CCFE-4FA4-4856-8510-F551F833C725}" type="pres">
      <dgm:prSet presAssocID="{A94E5511-80ED-41FA-9F42-2FC78F8C56B2}" presName="arrow" presStyleLbl="node1" presStyleIdx="1" presStyleCnt="3"/>
      <dgm:spPr/>
    </dgm:pt>
    <dgm:pt modelId="{D95949E1-6A05-493F-9371-3309A90FFE04}" type="pres">
      <dgm:prSet presAssocID="{A94E5511-80ED-41FA-9F42-2FC78F8C56B2}" presName="descendantArrow" presStyleCnt="0"/>
      <dgm:spPr/>
    </dgm:pt>
    <dgm:pt modelId="{4EF0E402-084C-4EE8-8BA8-2E1D1BE17C0A}" type="pres">
      <dgm:prSet presAssocID="{B09DF205-9502-44D6-B054-34A4EB2C68B9}" presName="childTextArrow" presStyleLbl="fgAccFollowNode1" presStyleIdx="0" presStyleCnt="3">
        <dgm:presLayoutVars>
          <dgm:bulletEnabled val="1"/>
        </dgm:presLayoutVars>
      </dgm:prSet>
      <dgm:spPr/>
    </dgm:pt>
    <dgm:pt modelId="{89CC5791-C82A-4718-A036-AF2E5536F6D0}" type="pres">
      <dgm:prSet presAssocID="{3082A74B-1F03-46ED-8D68-6A0BD4FB43C2}" presName="childTextArrow" presStyleLbl="fgAccFollowNode1" presStyleIdx="1" presStyleCnt="3">
        <dgm:presLayoutVars>
          <dgm:bulletEnabled val="1"/>
        </dgm:presLayoutVars>
      </dgm:prSet>
      <dgm:spPr/>
    </dgm:pt>
    <dgm:pt modelId="{C18DCD19-0646-46DE-A5AC-43D889D1C53B}" type="pres">
      <dgm:prSet presAssocID="{4BD5506A-D9E2-4D71-9ED6-2EA11EA89616}" presName="childTextArrow" presStyleLbl="fgAccFollowNode1" presStyleIdx="2" presStyleCnt="3">
        <dgm:presLayoutVars>
          <dgm:bulletEnabled val="1"/>
        </dgm:presLayoutVars>
      </dgm:prSet>
      <dgm:spPr/>
    </dgm:pt>
    <dgm:pt modelId="{FB9F493A-4E24-4748-A31F-926529B493EE}" type="pres">
      <dgm:prSet presAssocID="{3BC980DC-C875-43DE-9617-0FE4B1EF3BD3}" presName="sp" presStyleCnt="0"/>
      <dgm:spPr/>
    </dgm:pt>
    <dgm:pt modelId="{06C5D79F-3062-4EA5-B321-053277686608}" type="pres">
      <dgm:prSet presAssocID="{0FAF7276-FCF7-4A05-A9EE-4CC7E6BED122}" presName="arrowAndChildren" presStyleCnt="0"/>
      <dgm:spPr/>
    </dgm:pt>
    <dgm:pt modelId="{F760BC23-23B4-4BC3-822C-3D8CC5761685}" type="pres">
      <dgm:prSet presAssocID="{0FAF7276-FCF7-4A05-A9EE-4CC7E6BED122}" presName="parentTextArrow" presStyleLbl="node1" presStyleIdx="2" presStyleCnt="3"/>
      <dgm:spPr/>
    </dgm:pt>
  </dgm:ptLst>
  <dgm:cxnLst>
    <dgm:cxn modelId="{20CDD500-D12A-4768-B24A-DCA558F5A1FB}" srcId="{0EEF34D6-BE32-4977-988A-B7D0644A3027}" destId="{8335AF2F-54F5-486B-AED7-A97B8B35D36B}" srcOrd="2" destOrd="0" parTransId="{788F9824-C84A-404C-962B-B8E9D075FB0B}" sibTransId="{9EED5102-263A-469B-91CA-A3DCD172FD66}"/>
    <dgm:cxn modelId="{C65BD407-8140-42D7-8AF1-E7EF0573D18A}" srcId="{0EEF34D6-BE32-4977-988A-B7D0644A3027}" destId="{A94E5511-80ED-41FA-9F42-2FC78F8C56B2}" srcOrd="1" destOrd="0" parTransId="{6593901F-7E3D-47CD-844B-B5B124DF5EF0}" sibTransId="{5B8B572D-C4B2-46DA-9B8F-225AC9AB493C}"/>
    <dgm:cxn modelId="{81EA6A28-9F23-4218-B0BE-61D87FBE7F58}" srcId="{A94E5511-80ED-41FA-9F42-2FC78F8C56B2}" destId="{4BD5506A-D9E2-4D71-9ED6-2EA11EA89616}" srcOrd="2" destOrd="0" parTransId="{25CC61B6-61E1-48BB-B4B4-556A255BF2F5}" sibTransId="{EE75D580-70E5-4B3F-BE2F-FBDDD69F6886}"/>
    <dgm:cxn modelId="{42931935-CF8B-42E7-A3FB-32B2D3A8AA40}" type="presOf" srcId="{19D36465-13B6-4588-87F0-5B51AE1B2705}" destId="{4EF0E402-084C-4EE8-8BA8-2E1D1BE17C0A}" srcOrd="0" destOrd="1" presId="urn:microsoft.com/office/officeart/2005/8/layout/process4"/>
    <dgm:cxn modelId="{60341D3F-5414-44DF-A74A-BE5EC04E98E3}" srcId="{0EEF34D6-BE32-4977-988A-B7D0644A3027}" destId="{0FAF7276-FCF7-4A05-A9EE-4CC7E6BED122}" srcOrd="0" destOrd="0" parTransId="{E33A2AFC-1472-43EC-80A2-36FD298DC23B}" sibTransId="{3BC980DC-C875-43DE-9617-0FE4B1EF3BD3}"/>
    <dgm:cxn modelId="{2AB15040-D77F-46B1-82AB-BE76101E5DA6}" type="presOf" srcId="{A94E5511-80ED-41FA-9F42-2FC78F8C56B2}" destId="{2AF4CCFE-4FA4-4856-8510-F551F833C725}" srcOrd="1" destOrd="0" presId="urn:microsoft.com/office/officeart/2005/8/layout/process4"/>
    <dgm:cxn modelId="{88521141-FD65-4303-8B7D-D98F82D29424}" srcId="{B09DF205-9502-44D6-B054-34A4EB2C68B9}" destId="{19D36465-13B6-4588-87F0-5B51AE1B2705}" srcOrd="0" destOrd="0" parTransId="{3FA9F203-4279-4F5C-880C-0C6E2A26F4C7}" sibTransId="{CB463CD9-71E0-455D-A783-ED445C52AA74}"/>
    <dgm:cxn modelId="{DADB9D62-5F38-4BFA-BCC0-7F7478CB1BFC}" type="presOf" srcId="{3082A74B-1F03-46ED-8D68-6A0BD4FB43C2}" destId="{89CC5791-C82A-4718-A036-AF2E5536F6D0}" srcOrd="0" destOrd="0" presId="urn:microsoft.com/office/officeart/2005/8/layout/process4"/>
    <dgm:cxn modelId="{45B1D14F-F398-4DD8-8B98-57EF3DCE2623}" type="presOf" srcId="{A94E5511-80ED-41FA-9F42-2FC78F8C56B2}" destId="{5D79CD4B-48B1-4BA0-AB19-00B87730960D}" srcOrd="0" destOrd="0" presId="urn:microsoft.com/office/officeart/2005/8/layout/process4"/>
    <dgm:cxn modelId="{35345589-30A2-4572-A983-23CCE60A3696}" type="presOf" srcId="{B09DF205-9502-44D6-B054-34A4EB2C68B9}" destId="{4EF0E402-084C-4EE8-8BA8-2E1D1BE17C0A}" srcOrd="0" destOrd="0" presId="urn:microsoft.com/office/officeart/2005/8/layout/process4"/>
    <dgm:cxn modelId="{A7D4C09E-00A8-4DBE-9D1D-417E83BA08C0}" type="presOf" srcId="{0FAF7276-FCF7-4A05-A9EE-4CC7E6BED122}" destId="{F760BC23-23B4-4BC3-822C-3D8CC5761685}" srcOrd="0" destOrd="0" presId="urn:microsoft.com/office/officeart/2005/8/layout/process4"/>
    <dgm:cxn modelId="{0CF7ED9F-57F5-41D0-AA2E-06951F2EB0C4}" type="presOf" srcId="{4BD5506A-D9E2-4D71-9ED6-2EA11EA89616}" destId="{C18DCD19-0646-46DE-A5AC-43D889D1C53B}" srcOrd="0" destOrd="0" presId="urn:microsoft.com/office/officeart/2005/8/layout/process4"/>
    <dgm:cxn modelId="{176070D8-EDE9-4CD9-BAE7-9969C7109AE5}" srcId="{A94E5511-80ED-41FA-9F42-2FC78F8C56B2}" destId="{3082A74B-1F03-46ED-8D68-6A0BD4FB43C2}" srcOrd="1" destOrd="0" parTransId="{436C1959-CCA3-4976-B538-CD5943C92161}" sibTransId="{1E5247E6-2B35-47B4-AB7C-0D2D65CBC6FD}"/>
    <dgm:cxn modelId="{392011E2-4534-45AF-8FFB-C2274F1DBF42}" srcId="{A94E5511-80ED-41FA-9F42-2FC78F8C56B2}" destId="{B09DF205-9502-44D6-B054-34A4EB2C68B9}" srcOrd="0" destOrd="0" parTransId="{B707A84F-7FA3-4156-AC3B-8FB1FA0DC528}" sibTransId="{6F6EF869-006E-41D5-9E37-4825A3360988}"/>
    <dgm:cxn modelId="{AB94F3E8-6344-467F-BB9F-B9F1F1F75676}" type="presOf" srcId="{8335AF2F-54F5-486B-AED7-A97B8B35D36B}" destId="{52983C60-7E9B-4C6D-9190-8314E7BCABF8}" srcOrd="0" destOrd="0" presId="urn:microsoft.com/office/officeart/2005/8/layout/process4"/>
    <dgm:cxn modelId="{D65A6BEB-044D-4708-8396-8158934A1F55}" type="presOf" srcId="{0EEF34D6-BE32-4977-988A-B7D0644A3027}" destId="{86A9BC1C-58BE-4114-B7BB-50DBEF3A9D03}" srcOrd="0" destOrd="0" presId="urn:microsoft.com/office/officeart/2005/8/layout/process4"/>
    <dgm:cxn modelId="{AD22A9B0-9CAD-4C22-8471-0C1D72268C9D}" type="presParOf" srcId="{86A9BC1C-58BE-4114-B7BB-50DBEF3A9D03}" destId="{7D64B2B3-D6B8-42F3-855D-FC27391AB484}" srcOrd="0" destOrd="0" presId="urn:microsoft.com/office/officeart/2005/8/layout/process4"/>
    <dgm:cxn modelId="{C1B96696-35A2-476B-A3D5-4C7833A7C942}" type="presParOf" srcId="{7D64B2B3-D6B8-42F3-855D-FC27391AB484}" destId="{52983C60-7E9B-4C6D-9190-8314E7BCABF8}" srcOrd="0" destOrd="0" presId="urn:microsoft.com/office/officeart/2005/8/layout/process4"/>
    <dgm:cxn modelId="{C0F87E39-3A54-4CB9-9D20-B0AFB2B704FA}" type="presParOf" srcId="{86A9BC1C-58BE-4114-B7BB-50DBEF3A9D03}" destId="{F3DBE72E-FDA2-4DE3-B69C-426C200C299B}" srcOrd="1" destOrd="0" presId="urn:microsoft.com/office/officeart/2005/8/layout/process4"/>
    <dgm:cxn modelId="{141A710D-4369-4301-871D-F865D6AF4EE7}" type="presParOf" srcId="{86A9BC1C-58BE-4114-B7BB-50DBEF3A9D03}" destId="{E824F170-8BB8-47F9-8432-75985C111314}" srcOrd="2" destOrd="0" presId="urn:microsoft.com/office/officeart/2005/8/layout/process4"/>
    <dgm:cxn modelId="{29F74DD2-BBA4-46B8-8C03-B508959CCDC1}" type="presParOf" srcId="{E824F170-8BB8-47F9-8432-75985C111314}" destId="{5D79CD4B-48B1-4BA0-AB19-00B87730960D}" srcOrd="0" destOrd="0" presId="urn:microsoft.com/office/officeart/2005/8/layout/process4"/>
    <dgm:cxn modelId="{DBFB347D-0C90-4CCC-A9C2-A4F0DBB8AAED}" type="presParOf" srcId="{E824F170-8BB8-47F9-8432-75985C111314}" destId="{2AF4CCFE-4FA4-4856-8510-F551F833C725}" srcOrd="1" destOrd="0" presId="urn:microsoft.com/office/officeart/2005/8/layout/process4"/>
    <dgm:cxn modelId="{1225AB06-F11C-4FB9-A217-5EC0C8CC876E}" type="presParOf" srcId="{E824F170-8BB8-47F9-8432-75985C111314}" destId="{D95949E1-6A05-493F-9371-3309A90FFE04}" srcOrd="2" destOrd="0" presId="urn:microsoft.com/office/officeart/2005/8/layout/process4"/>
    <dgm:cxn modelId="{7A249FF7-E293-408E-9818-43D6607DE8A5}" type="presParOf" srcId="{D95949E1-6A05-493F-9371-3309A90FFE04}" destId="{4EF0E402-084C-4EE8-8BA8-2E1D1BE17C0A}" srcOrd="0" destOrd="0" presId="urn:microsoft.com/office/officeart/2005/8/layout/process4"/>
    <dgm:cxn modelId="{798D0946-BD64-4186-9AA7-7D3AE3254755}" type="presParOf" srcId="{D95949E1-6A05-493F-9371-3309A90FFE04}" destId="{89CC5791-C82A-4718-A036-AF2E5536F6D0}" srcOrd="1" destOrd="0" presId="urn:microsoft.com/office/officeart/2005/8/layout/process4"/>
    <dgm:cxn modelId="{9EED3CF4-0276-46A8-BBF6-ED7CF6868891}" type="presParOf" srcId="{D95949E1-6A05-493F-9371-3309A90FFE04}" destId="{C18DCD19-0646-46DE-A5AC-43D889D1C53B}" srcOrd="2" destOrd="0" presId="urn:microsoft.com/office/officeart/2005/8/layout/process4"/>
    <dgm:cxn modelId="{0BBB211F-869B-43CB-9AA8-8E56AC7BF1E1}" type="presParOf" srcId="{86A9BC1C-58BE-4114-B7BB-50DBEF3A9D03}" destId="{FB9F493A-4E24-4748-A31F-926529B493EE}" srcOrd="3" destOrd="0" presId="urn:microsoft.com/office/officeart/2005/8/layout/process4"/>
    <dgm:cxn modelId="{2AFC0845-7420-4CD0-9811-1F3001484F93}" type="presParOf" srcId="{86A9BC1C-58BE-4114-B7BB-50DBEF3A9D03}" destId="{06C5D79F-3062-4EA5-B321-053277686608}" srcOrd="4" destOrd="0" presId="urn:microsoft.com/office/officeart/2005/8/layout/process4"/>
    <dgm:cxn modelId="{B92A2CA2-5A42-442E-98A2-29904EC49CEC}" type="presParOf" srcId="{06C5D79F-3062-4EA5-B321-053277686608}" destId="{F760BC23-23B4-4BC3-822C-3D8CC576168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9DEC5-41D1-4514-A7F3-44E5E0482770}">
      <dsp:nvSpPr>
        <dsp:cNvPr id="0" name=""/>
        <dsp:cNvSpPr/>
      </dsp:nvSpPr>
      <dsp:spPr>
        <a:xfrm>
          <a:off x="5172943" y="-21965"/>
          <a:ext cx="1324140" cy="13241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QP</a:t>
          </a:r>
        </a:p>
      </dsp:txBody>
      <dsp:txXfrm>
        <a:off x="5366859" y="171951"/>
        <a:ext cx="936308" cy="936308"/>
      </dsp:txXfrm>
    </dsp:sp>
    <dsp:sp modelId="{7C794733-8645-4DDD-9FBF-FA9B0A6E59A8}">
      <dsp:nvSpPr>
        <dsp:cNvPr id="0" name=""/>
        <dsp:cNvSpPr/>
      </dsp:nvSpPr>
      <dsp:spPr>
        <a:xfrm rot="2160000">
          <a:off x="6455070" y="994776"/>
          <a:ext cx="351317" cy="4468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65134" y="1053180"/>
        <a:ext cx="245922" cy="268139"/>
      </dsp:txXfrm>
    </dsp:sp>
    <dsp:sp modelId="{C6BB7E95-6C57-48B9-B626-8E51BD348D44}">
      <dsp:nvSpPr>
        <dsp:cNvPr id="0" name=""/>
        <dsp:cNvSpPr/>
      </dsp:nvSpPr>
      <dsp:spPr>
        <a:xfrm>
          <a:off x="6780463" y="1145965"/>
          <a:ext cx="1324140" cy="13241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Services </a:t>
          </a:r>
        </a:p>
      </dsp:txBody>
      <dsp:txXfrm>
        <a:off x="6974379" y="1339881"/>
        <a:ext cx="936308" cy="936308"/>
      </dsp:txXfrm>
    </dsp:sp>
    <dsp:sp modelId="{60EA6CA2-7A12-4A54-AA42-E5CF3253E215}">
      <dsp:nvSpPr>
        <dsp:cNvPr id="0" name=""/>
        <dsp:cNvSpPr/>
      </dsp:nvSpPr>
      <dsp:spPr>
        <a:xfrm rot="6480000">
          <a:off x="6962938" y="2520007"/>
          <a:ext cx="351317" cy="4468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7031920" y="2559268"/>
        <a:ext cx="245922" cy="268139"/>
      </dsp:txXfrm>
    </dsp:sp>
    <dsp:sp modelId="{1CC079AA-58BE-4C28-9F1F-D211489FA04B}">
      <dsp:nvSpPr>
        <dsp:cNvPr id="0" name=""/>
        <dsp:cNvSpPr/>
      </dsp:nvSpPr>
      <dsp:spPr>
        <a:xfrm>
          <a:off x="6166445" y="3035719"/>
          <a:ext cx="1324140" cy="13241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Nonprofits </a:t>
          </a:r>
        </a:p>
      </dsp:txBody>
      <dsp:txXfrm>
        <a:off x="6360361" y="3229635"/>
        <a:ext cx="936308" cy="936308"/>
      </dsp:txXfrm>
    </dsp:sp>
    <dsp:sp modelId="{9D5607E6-AA99-4B16-B5E8-38DAB423C2E6}">
      <dsp:nvSpPr>
        <dsp:cNvPr id="0" name=""/>
        <dsp:cNvSpPr/>
      </dsp:nvSpPr>
      <dsp:spPr>
        <a:xfrm rot="10800000">
          <a:off x="5706573" y="3474340"/>
          <a:ext cx="324976" cy="4468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5804066" y="3563719"/>
        <a:ext cx="227483" cy="268139"/>
      </dsp:txXfrm>
    </dsp:sp>
    <dsp:sp modelId="{53E12E7A-1886-45E5-B096-0F7366E8D3EF}">
      <dsp:nvSpPr>
        <dsp:cNvPr id="0" name=""/>
        <dsp:cNvSpPr/>
      </dsp:nvSpPr>
      <dsp:spPr>
        <a:xfrm>
          <a:off x="4129739" y="2988937"/>
          <a:ext cx="1423543" cy="141770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Linking affordable and sustainable </a:t>
          </a:r>
        </a:p>
      </dsp:txBody>
      <dsp:txXfrm>
        <a:off x="4338212" y="3196555"/>
        <a:ext cx="1006597" cy="1002467"/>
      </dsp:txXfrm>
    </dsp:sp>
    <dsp:sp modelId="{0D3CE78F-29C8-4D5D-B3A1-9C3D11410952}">
      <dsp:nvSpPr>
        <dsp:cNvPr id="0" name=""/>
        <dsp:cNvSpPr/>
      </dsp:nvSpPr>
      <dsp:spPr>
        <a:xfrm rot="15120000">
          <a:off x="4369274" y="2518513"/>
          <a:ext cx="323340" cy="4468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432763" y="2654019"/>
        <a:ext cx="226338" cy="268139"/>
      </dsp:txXfrm>
    </dsp:sp>
    <dsp:sp modelId="{245F4D5F-EE4E-4388-A26C-C8C8EEA8F5F4}">
      <dsp:nvSpPr>
        <dsp:cNvPr id="0" name=""/>
        <dsp:cNvSpPr/>
      </dsp:nvSpPr>
      <dsp:spPr>
        <a:xfrm>
          <a:off x="3496846" y="1145965"/>
          <a:ext cx="1461294" cy="13241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Affordable Housing Development</a:t>
          </a:r>
        </a:p>
      </dsp:txBody>
      <dsp:txXfrm>
        <a:off x="3710848" y="1339881"/>
        <a:ext cx="1033290" cy="936308"/>
      </dsp:txXfrm>
    </dsp:sp>
    <dsp:sp modelId="{320F8FA3-4B60-4004-8BA5-D1347FBD905D}">
      <dsp:nvSpPr>
        <dsp:cNvPr id="0" name=""/>
        <dsp:cNvSpPr/>
      </dsp:nvSpPr>
      <dsp:spPr>
        <a:xfrm rot="19440000">
          <a:off x="4876545" y="993589"/>
          <a:ext cx="328773" cy="4468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85964" y="1111955"/>
        <a:ext cx="230141" cy="268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4522E-ED44-45E0-9DF7-4DDB9885BFEA}">
      <dsp:nvSpPr>
        <dsp:cNvPr id="0" name=""/>
        <dsp:cNvSpPr/>
      </dsp:nvSpPr>
      <dsp:spPr>
        <a:xfrm>
          <a:off x="767627" y="958716"/>
          <a:ext cx="1067847" cy="10678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1A5EBD-7089-46EF-A11F-418414FD3E6F}">
      <dsp:nvSpPr>
        <dsp:cNvPr id="0" name=""/>
        <dsp:cNvSpPr/>
      </dsp:nvSpPr>
      <dsp:spPr>
        <a:xfrm>
          <a:off x="115053" y="2342275"/>
          <a:ext cx="23729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NCS (development)</a:t>
          </a:r>
        </a:p>
      </dsp:txBody>
      <dsp:txXfrm>
        <a:off x="115053" y="2342275"/>
        <a:ext cx="2372994" cy="720000"/>
      </dsp:txXfrm>
    </dsp:sp>
    <dsp:sp modelId="{C1908D91-D6C9-4B70-88AD-9DC3613D8E91}">
      <dsp:nvSpPr>
        <dsp:cNvPr id="0" name=""/>
        <dsp:cNvSpPr/>
      </dsp:nvSpPr>
      <dsp:spPr>
        <a:xfrm>
          <a:off x="3555895" y="958716"/>
          <a:ext cx="1067847" cy="10678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504205-E062-4911-868C-3E251415F427}">
      <dsp:nvSpPr>
        <dsp:cNvPr id="0" name=""/>
        <dsp:cNvSpPr/>
      </dsp:nvSpPr>
      <dsp:spPr>
        <a:xfrm>
          <a:off x="2903321" y="2342275"/>
          <a:ext cx="23729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Supportive Services</a:t>
          </a:r>
        </a:p>
      </dsp:txBody>
      <dsp:txXfrm>
        <a:off x="2903321" y="2342275"/>
        <a:ext cx="2372994" cy="720000"/>
      </dsp:txXfrm>
    </dsp:sp>
    <dsp:sp modelId="{2283F2D4-360F-4E5D-A0E4-546E51B80161}">
      <dsp:nvSpPr>
        <dsp:cNvPr id="0" name=""/>
        <dsp:cNvSpPr/>
      </dsp:nvSpPr>
      <dsp:spPr>
        <a:xfrm>
          <a:off x="6344163" y="958716"/>
          <a:ext cx="1067847" cy="10678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624938-E64E-41F1-8AEB-92F7CD9240BE}">
      <dsp:nvSpPr>
        <dsp:cNvPr id="0" name=""/>
        <dsp:cNvSpPr/>
      </dsp:nvSpPr>
      <dsp:spPr>
        <a:xfrm>
          <a:off x="5691589" y="2342275"/>
          <a:ext cx="23729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Tenant Base Rental Assistance </a:t>
          </a:r>
        </a:p>
      </dsp:txBody>
      <dsp:txXfrm>
        <a:off x="5691589" y="2342275"/>
        <a:ext cx="2372994" cy="720000"/>
      </dsp:txXfrm>
    </dsp:sp>
    <dsp:sp modelId="{AD557F4C-35E3-4296-9A76-A3045C88AEA1}">
      <dsp:nvSpPr>
        <dsp:cNvPr id="0" name=""/>
        <dsp:cNvSpPr/>
      </dsp:nvSpPr>
      <dsp:spPr>
        <a:xfrm>
          <a:off x="9132431" y="958716"/>
          <a:ext cx="1067847" cy="10678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FADE17-0CC6-4D41-BEA6-F3A899A11ADD}">
      <dsp:nvSpPr>
        <dsp:cNvPr id="0" name=""/>
        <dsp:cNvSpPr/>
      </dsp:nvSpPr>
      <dsp:spPr>
        <a:xfrm>
          <a:off x="8479858" y="2342275"/>
          <a:ext cx="237299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Rental Development</a:t>
          </a:r>
        </a:p>
      </dsp:txBody>
      <dsp:txXfrm>
        <a:off x="8479858" y="2342275"/>
        <a:ext cx="2372994"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2ECD5-2FCA-4B97-B464-788AF091D8E3}">
      <dsp:nvSpPr>
        <dsp:cNvPr id="0" name=""/>
        <dsp:cNvSpPr/>
      </dsp:nvSpPr>
      <dsp:spPr>
        <a:xfrm>
          <a:off x="3459" y="105227"/>
          <a:ext cx="3372577" cy="432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HOME-ARP</a:t>
          </a:r>
        </a:p>
      </dsp:txBody>
      <dsp:txXfrm>
        <a:off x="3459" y="105227"/>
        <a:ext cx="3372577" cy="432000"/>
      </dsp:txXfrm>
    </dsp:sp>
    <dsp:sp modelId="{F18817EA-9201-4FF3-B6E3-CE31119A1DB2}">
      <dsp:nvSpPr>
        <dsp:cNvPr id="0" name=""/>
        <dsp:cNvSpPr/>
      </dsp:nvSpPr>
      <dsp:spPr>
        <a:xfrm>
          <a:off x="3459" y="537227"/>
          <a:ext cx="3372577" cy="304695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mj-lt"/>
            <a:buAutoNum type="arabicPeriod"/>
          </a:pPr>
          <a:r>
            <a:rPr lang="en-US" sz="1500" kern="1200" dirty="0"/>
            <a:t>Homeless: category 1, 2, 3</a:t>
          </a:r>
        </a:p>
        <a:p>
          <a:pPr marL="114300" lvl="1" indent="-114300" algn="l" defTabSz="666750">
            <a:lnSpc>
              <a:spcPct val="90000"/>
            </a:lnSpc>
            <a:spcBef>
              <a:spcPct val="0"/>
            </a:spcBef>
            <a:spcAft>
              <a:spcPct val="15000"/>
            </a:spcAft>
            <a:buFont typeface="+mj-lt"/>
            <a:buAutoNum type="arabicPeriod"/>
          </a:pPr>
          <a:endParaRPr lang="en-US" sz="1500" kern="1200" dirty="0"/>
        </a:p>
        <a:p>
          <a:pPr marL="114300" lvl="1" indent="-114300" algn="l" defTabSz="666750">
            <a:lnSpc>
              <a:spcPct val="90000"/>
            </a:lnSpc>
            <a:spcBef>
              <a:spcPct val="0"/>
            </a:spcBef>
            <a:spcAft>
              <a:spcPct val="15000"/>
            </a:spcAft>
            <a:buFont typeface="+mj-lt"/>
            <a:buAutoNum type="arabicPeriod"/>
          </a:pPr>
          <a:r>
            <a:rPr lang="en-US" sz="1500" kern="1200" dirty="0"/>
            <a:t>At risk of homelessness 30%AMI</a:t>
          </a:r>
        </a:p>
        <a:p>
          <a:pPr marL="114300" lvl="1" indent="-114300" algn="l" defTabSz="666750">
            <a:lnSpc>
              <a:spcPct val="90000"/>
            </a:lnSpc>
            <a:spcBef>
              <a:spcPct val="0"/>
            </a:spcBef>
            <a:spcAft>
              <a:spcPct val="15000"/>
            </a:spcAft>
            <a:buFont typeface="+mj-lt"/>
            <a:buAutoNum type="arabicPeriod"/>
          </a:pPr>
          <a:endParaRPr lang="en-US" sz="1500" kern="1200" dirty="0"/>
        </a:p>
        <a:p>
          <a:pPr marL="114300" lvl="1" indent="-114300" algn="l" defTabSz="666750">
            <a:lnSpc>
              <a:spcPct val="90000"/>
            </a:lnSpc>
            <a:spcBef>
              <a:spcPct val="0"/>
            </a:spcBef>
            <a:spcAft>
              <a:spcPct val="15000"/>
            </a:spcAft>
            <a:buFont typeface="+mj-lt"/>
            <a:buAutoNum type="arabicPeriod"/>
          </a:pPr>
          <a:endParaRPr lang="en-US" sz="1500" kern="1200" dirty="0"/>
        </a:p>
        <a:p>
          <a:pPr marL="114300" lvl="1" indent="-114300" algn="l" defTabSz="666750">
            <a:lnSpc>
              <a:spcPct val="90000"/>
            </a:lnSpc>
            <a:spcBef>
              <a:spcPct val="0"/>
            </a:spcBef>
            <a:spcAft>
              <a:spcPct val="15000"/>
            </a:spcAft>
            <a:buFont typeface="+mj-lt"/>
            <a:buAutoNum type="arabicPeriod"/>
          </a:pPr>
          <a:r>
            <a:rPr lang="en-US" sz="1500" kern="1200" dirty="0"/>
            <a:t>Domestic violence</a:t>
          </a:r>
        </a:p>
        <a:p>
          <a:pPr marL="114300" lvl="1" indent="-114300" algn="l" defTabSz="666750">
            <a:lnSpc>
              <a:spcPct val="90000"/>
            </a:lnSpc>
            <a:spcBef>
              <a:spcPct val="0"/>
            </a:spcBef>
            <a:spcAft>
              <a:spcPct val="15000"/>
            </a:spcAft>
            <a:buFont typeface="+mj-lt"/>
            <a:buAutoNum type="arabicPeriod"/>
          </a:pPr>
          <a:endParaRPr lang="en-US" sz="1500" kern="1200" dirty="0"/>
        </a:p>
        <a:p>
          <a:pPr marL="114300" lvl="1" indent="-114300" algn="l" defTabSz="666750">
            <a:lnSpc>
              <a:spcPct val="90000"/>
            </a:lnSpc>
            <a:spcBef>
              <a:spcPct val="0"/>
            </a:spcBef>
            <a:spcAft>
              <a:spcPct val="15000"/>
            </a:spcAft>
            <a:buFont typeface="+mj-lt"/>
            <a:buAutoNum type="arabicPeriod"/>
          </a:pPr>
          <a:endParaRPr lang="en-US" sz="1500" kern="1200" dirty="0"/>
        </a:p>
        <a:p>
          <a:pPr marL="114300" lvl="1" indent="-114300" algn="l" defTabSz="666750">
            <a:lnSpc>
              <a:spcPct val="90000"/>
            </a:lnSpc>
            <a:spcBef>
              <a:spcPct val="0"/>
            </a:spcBef>
            <a:spcAft>
              <a:spcPct val="15000"/>
            </a:spcAft>
            <a:buFont typeface="+mj-lt"/>
            <a:buAutoNum type="arabicPeriod"/>
          </a:pPr>
          <a:r>
            <a:rPr lang="en-US" sz="1500" kern="1200" dirty="0"/>
            <a:t> Other: At risk at 50% AMI, or have previously been homeless and are in a temporary assistance program and need services do avoided homelessness</a:t>
          </a:r>
        </a:p>
      </dsp:txBody>
      <dsp:txXfrm>
        <a:off x="3459" y="537227"/>
        <a:ext cx="3372577" cy="3046950"/>
      </dsp:txXfrm>
    </dsp:sp>
    <dsp:sp modelId="{3CE6E7BA-6952-40D5-BC0E-E062D0AD3F70}">
      <dsp:nvSpPr>
        <dsp:cNvPr id="0" name=""/>
        <dsp:cNvSpPr/>
      </dsp:nvSpPr>
      <dsp:spPr>
        <a:xfrm>
          <a:off x="3848197" y="105227"/>
          <a:ext cx="3372577" cy="432000"/>
        </a:xfrm>
        <a:prstGeom prst="rect">
          <a:avLst/>
        </a:prstGeom>
        <a:gradFill rotWithShape="0">
          <a:gsLst>
            <a:gs pos="0">
              <a:schemeClr val="accent5">
                <a:hueOff val="1838212"/>
                <a:satOff val="-18056"/>
                <a:lumOff val="-6961"/>
                <a:alphaOff val="0"/>
                <a:satMod val="103000"/>
                <a:lumMod val="102000"/>
                <a:tint val="94000"/>
              </a:schemeClr>
            </a:gs>
            <a:gs pos="50000">
              <a:schemeClr val="accent5">
                <a:hueOff val="1838212"/>
                <a:satOff val="-18056"/>
                <a:lumOff val="-6961"/>
                <a:alphaOff val="0"/>
                <a:satMod val="110000"/>
                <a:lumMod val="100000"/>
                <a:shade val="100000"/>
              </a:schemeClr>
            </a:gs>
            <a:gs pos="100000">
              <a:schemeClr val="accent5">
                <a:hueOff val="1838212"/>
                <a:satOff val="-18056"/>
                <a:lumOff val="-6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CoC/ESG </a:t>
          </a:r>
        </a:p>
      </dsp:txBody>
      <dsp:txXfrm>
        <a:off x="3848197" y="105227"/>
        <a:ext cx="3372577" cy="432000"/>
      </dsp:txXfrm>
    </dsp:sp>
    <dsp:sp modelId="{F5047267-BC9E-4FDD-A84D-67434747EC75}">
      <dsp:nvSpPr>
        <dsp:cNvPr id="0" name=""/>
        <dsp:cNvSpPr/>
      </dsp:nvSpPr>
      <dsp:spPr>
        <a:xfrm>
          <a:off x="3842599" y="532748"/>
          <a:ext cx="3372577" cy="3046950"/>
        </a:xfrm>
        <a:prstGeom prst="rect">
          <a:avLst/>
        </a:prstGeom>
        <a:solidFill>
          <a:schemeClr val="accent5">
            <a:tint val="40000"/>
            <a:alpha val="90000"/>
            <a:hueOff val="2336070"/>
            <a:satOff val="-31469"/>
            <a:lumOff val="-2559"/>
            <a:alphaOff val="0"/>
          </a:schemeClr>
        </a:solidFill>
        <a:ln w="12700" cap="flat" cmpd="sng" algn="ctr">
          <a:solidFill>
            <a:schemeClr val="accent5">
              <a:tint val="40000"/>
              <a:alpha val="90000"/>
              <a:hueOff val="2336070"/>
              <a:satOff val="-31469"/>
              <a:lumOff val="-2559"/>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mj-lt"/>
            <a:buAutoNum type="arabicPeriod"/>
          </a:pPr>
          <a:r>
            <a:rPr lang="en-US" sz="1500" kern="1200" dirty="0"/>
            <a:t>Homeless: 24CFR576/578 category 1, 2</a:t>
          </a:r>
        </a:p>
        <a:p>
          <a:pPr marL="114300" lvl="1" indent="-114300" algn="l" defTabSz="666750">
            <a:lnSpc>
              <a:spcPct val="90000"/>
            </a:lnSpc>
            <a:spcBef>
              <a:spcPct val="0"/>
            </a:spcBef>
            <a:spcAft>
              <a:spcPct val="15000"/>
            </a:spcAft>
            <a:buFont typeface="+mj-lt"/>
            <a:buAutoNum type="arabicPeriod"/>
          </a:pPr>
          <a:r>
            <a:rPr lang="en-US" sz="1500" kern="1200" dirty="0"/>
            <a:t>ESG At risk of homelessness 30% AMI</a:t>
          </a:r>
        </a:p>
        <a:p>
          <a:pPr marL="114300" lvl="1" indent="-114300" algn="l" defTabSz="666750">
            <a:lnSpc>
              <a:spcPct val="90000"/>
            </a:lnSpc>
            <a:spcBef>
              <a:spcPct val="0"/>
            </a:spcBef>
            <a:spcAft>
              <a:spcPct val="15000"/>
            </a:spcAft>
            <a:buFont typeface="+mj-lt"/>
            <a:buAutoNum type="arabicPeriod"/>
          </a:pPr>
          <a:endParaRPr lang="en-US" sz="1500" kern="1200" dirty="0"/>
        </a:p>
        <a:p>
          <a:pPr marL="114300" lvl="1" indent="-114300" algn="l" defTabSz="666750">
            <a:lnSpc>
              <a:spcPct val="90000"/>
            </a:lnSpc>
            <a:spcBef>
              <a:spcPct val="0"/>
            </a:spcBef>
            <a:spcAft>
              <a:spcPct val="15000"/>
            </a:spcAft>
            <a:buFont typeface="+mj-lt"/>
            <a:buAutoNum type="arabicPeriod"/>
          </a:pPr>
          <a:r>
            <a:rPr lang="en-US" sz="1500" kern="1200" dirty="0"/>
            <a:t>Homeless category 4, domestic violence</a:t>
          </a:r>
        </a:p>
        <a:p>
          <a:pPr marL="114300" lvl="1" indent="-114300" algn="l" defTabSz="666750">
            <a:lnSpc>
              <a:spcPct val="90000"/>
            </a:lnSpc>
            <a:spcBef>
              <a:spcPct val="0"/>
            </a:spcBef>
            <a:spcAft>
              <a:spcPct val="15000"/>
            </a:spcAft>
            <a:buFont typeface="+mj-lt"/>
            <a:buAutoNum type="arabicPeriod"/>
          </a:pPr>
          <a:endParaRPr lang="en-US" sz="1500" kern="1200" dirty="0"/>
        </a:p>
        <a:p>
          <a:pPr marL="114300" lvl="1" indent="-114300" algn="l" defTabSz="666750">
            <a:lnSpc>
              <a:spcPct val="90000"/>
            </a:lnSpc>
            <a:spcBef>
              <a:spcPct val="0"/>
            </a:spcBef>
            <a:spcAft>
              <a:spcPct val="15000"/>
            </a:spcAft>
            <a:buFont typeface="+mj-lt"/>
            <a:buAutoNum type="arabicPeriod"/>
          </a:pPr>
          <a:r>
            <a:rPr lang="en-US" sz="1500" kern="1200" dirty="0"/>
            <a:t>No equivalent  </a:t>
          </a:r>
        </a:p>
        <a:p>
          <a:pPr marL="114300" lvl="1" indent="-114300" algn="l" defTabSz="666750">
            <a:lnSpc>
              <a:spcPct val="90000"/>
            </a:lnSpc>
            <a:spcBef>
              <a:spcPct val="0"/>
            </a:spcBef>
            <a:spcAft>
              <a:spcPct val="15000"/>
            </a:spcAft>
            <a:buFont typeface="+mj-lt"/>
            <a:buAutoNum type="arabicPeriod"/>
          </a:pPr>
          <a:endParaRPr lang="en-US" sz="1500" kern="1200" dirty="0"/>
        </a:p>
      </dsp:txBody>
      <dsp:txXfrm>
        <a:off x="3842599" y="532748"/>
        <a:ext cx="3372577" cy="3046950"/>
      </dsp:txXfrm>
    </dsp:sp>
    <dsp:sp modelId="{73B30D08-34AC-49A3-ABB3-2003D23C74E5}">
      <dsp:nvSpPr>
        <dsp:cNvPr id="0" name=""/>
        <dsp:cNvSpPr/>
      </dsp:nvSpPr>
      <dsp:spPr>
        <a:xfrm>
          <a:off x="7692936" y="105227"/>
          <a:ext cx="3372577" cy="432000"/>
        </a:xfrm>
        <a:prstGeom prst="rect">
          <a:avLst/>
        </a:prstGeom>
        <a:gradFill rotWithShape="0">
          <a:gsLst>
            <a:gs pos="0">
              <a:schemeClr val="accent5">
                <a:hueOff val="3676425"/>
                <a:satOff val="-36112"/>
                <a:lumOff val="-13921"/>
                <a:alphaOff val="0"/>
                <a:satMod val="103000"/>
                <a:lumMod val="102000"/>
                <a:tint val="94000"/>
              </a:schemeClr>
            </a:gs>
            <a:gs pos="50000">
              <a:schemeClr val="accent5">
                <a:hueOff val="3676425"/>
                <a:satOff val="-36112"/>
                <a:lumOff val="-13921"/>
                <a:alphaOff val="0"/>
                <a:satMod val="110000"/>
                <a:lumMod val="100000"/>
                <a:shade val="100000"/>
              </a:schemeClr>
            </a:gs>
            <a:gs pos="100000">
              <a:schemeClr val="accent5">
                <a:hueOff val="3676425"/>
                <a:satOff val="-36112"/>
                <a:lumOff val="-1392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Comparison </a:t>
          </a:r>
        </a:p>
      </dsp:txBody>
      <dsp:txXfrm>
        <a:off x="7692936" y="105227"/>
        <a:ext cx="3372577" cy="432000"/>
      </dsp:txXfrm>
    </dsp:sp>
    <dsp:sp modelId="{B0B183AD-0A3A-4E7A-82A6-060967EDEDC4}">
      <dsp:nvSpPr>
        <dsp:cNvPr id="0" name=""/>
        <dsp:cNvSpPr/>
      </dsp:nvSpPr>
      <dsp:spPr>
        <a:xfrm>
          <a:off x="7666798" y="546368"/>
          <a:ext cx="3372577" cy="3046950"/>
        </a:xfrm>
        <a:prstGeom prst="rect">
          <a:avLst/>
        </a:prstGeom>
        <a:solidFill>
          <a:schemeClr val="accent5">
            <a:tint val="40000"/>
            <a:alpha val="90000"/>
            <a:hueOff val="4672140"/>
            <a:satOff val="-62938"/>
            <a:lumOff val="-5117"/>
            <a:alphaOff val="0"/>
          </a:schemeClr>
        </a:solidFill>
        <a:ln w="12700" cap="flat" cmpd="sng" algn="ctr">
          <a:solidFill>
            <a:schemeClr val="accent5">
              <a:tint val="40000"/>
              <a:alpha val="90000"/>
              <a:hueOff val="4672140"/>
              <a:satOff val="-62938"/>
              <a:lumOff val="-5117"/>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mj-lt"/>
            <a:buAutoNum type="arabicPeriod"/>
          </a:pPr>
          <a:r>
            <a:rPr lang="en-US" sz="1500" kern="1200" dirty="0"/>
            <a:t>Homeless category 1 &amp; 2 there are no differences</a:t>
          </a:r>
        </a:p>
        <a:p>
          <a:pPr marL="114300" lvl="1" indent="-114300" algn="l" defTabSz="666750">
            <a:lnSpc>
              <a:spcPct val="90000"/>
            </a:lnSpc>
            <a:spcBef>
              <a:spcPct val="0"/>
            </a:spcBef>
            <a:spcAft>
              <a:spcPct val="15000"/>
            </a:spcAft>
            <a:buFont typeface="+mj-lt"/>
            <a:buAutoNum type="arabicPeriod"/>
          </a:pPr>
          <a:r>
            <a:rPr lang="en-US" sz="1500" kern="1200" dirty="0"/>
            <a:t>There is no differences</a:t>
          </a:r>
        </a:p>
        <a:p>
          <a:pPr marL="114300" lvl="1" indent="-114300" algn="l" defTabSz="666750">
            <a:lnSpc>
              <a:spcPct val="90000"/>
            </a:lnSpc>
            <a:spcBef>
              <a:spcPct val="0"/>
            </a:spcBef>
            <a:spcAft>
              <a:spcPct val="15000"/>
            </a:spcAft>
            <a:buFont typeface="+mj-lt"/>
            <a:buAutoNum type="arabicPeriod"/>
          </a:pPr>
          <a:endParaRPr lang="en-US" sz="1500" kern="1200" dirty="0"/>
        </a:p>
        <a:p>
          <a:pPr marL="114300" lvl="1" indent="-114300" algn="l" defTabSz="666750">
            <a:lnSpc>
              <a:spcPct val="90000"/>
            </a:lnSpc>
            <a:spcBef>
              <a:spcPct val="0"/>
            </a:spcBef>
            <a:spcAft>
              <a:spcPct val="15000"/>
            </a:spcAft>
            <a:buFont typeface="+mj-lt"/>
            <a:buAutoNum type="arabicPeriod"/>
          </a:pPr>
          <a:r>
            <a:rPr lang="en-US" sz="1500" kern="1200" dirty="0"/>
            <a:t>DV under HOME-ARP does not require that individuals “have no other resources” </a:t>
          </a:r>
        </a:p>
        <a:p>
          <a:pPr marL="114300" lvl="1" indent="-114300" algn="l" defTabSz="666750">
            <a:lnSpc>
              <a:spcPct val="90000"/>
            </a:lnSpc>
            <a:spcBef>
              <a:spcPct val="0"/>
            </a:spcBef>
            <a:spcAft>
              <a:spcPct val="15000"/>
            </a:spcAft>
            <a:buFont typeface="+mj-lt"/>
            <a:buAutoNum type="arabicPeriod"/>
          </a:pPr>
          <a:r>
            <a:rPr lang="en-US" sz="1500" kern="1200" dirty="0"/>
            <a:t>Households in Other may be currently receiving other CoC/ESG assistance </a:t>
          </a:r>
        </a:p>
      </dsp:txBody>
      <dsp:txXfrm>
        <a:off x="7666798" y="546368"/>
        <a:ext cx="3372577" cy="3046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1B818-9A40-4E23-8A6E-DFBEFB38788E}">
      <dsp:nvSpPr>
        <dsp:cNvPr id="0" name=""/>
        <dsp:cNvSpPr/>
      </dsp:nvSpPr>
      <dsp:spPr>
        <a:xfrm>
          <a:off x="1176354" y="196485"/>
          <a:ext cx="2873493" cy="2873493"/>
        </a:xfrm>
        <a:prstGeom prst="pie">
          <a:avLst>
            <a:gd name="adj1" fmla="val 16200000"/>
            <a:gd name="adj2" fmla="val 19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Rapid Rehousing </a:t>
          </a:r>
        </a:p>
      </dsp:txBody>
      <dsp:txXfrm>
        <a:off x="2681518" y="563540"/>
        <a:ext cx="752581" cy="581540"/>
      </dsp:txXfrm>
    </dsp:sp>
    <dsp:sp modelId="{9EACE8D2-EB5F-48EE-A88E-8C662432D9C7}">
      <dsp:nvSpPr>
        <dsp:cNvPr id="0" name=""/>
        <dsp:cNvSpPr/>
      </dsp:nvSpPr>
      <dsp:spPr>
        <a:xfrm>
          <a:off x="1210563" y="255666"/>
          <a:ext cx="2873493" cy="2873493"/>
        </a:xfrm>
        <a:prstGeom prst="pie">
          <a:avLst>
            <a:gd name="adj1" fmla="val 19800000"/>
            <a:gd name="adj2" fmla="val 1800000"/>
          </a:avLst>
        </a:prstGeom>
        <a:gradFill rotWithShape="0">
          <a:gsLst>
            <a:gs pos="0">
              <a:schemeClr val="accent4">
                <a:hueOff val="-1499994"/>
                <a:satOff val="9552"/>
                <a:lumOff val="-1569"/>
                <a:alphaOff val="0"/>
                <a:satMod val="103000"/>
                <a:lumMod val="102000"/>
                <a:tint val="94000"/>
              </a:schemeClr>
            </a:gs>
            <a:gs pos="50000">
              <a:schemeClr val="accent4">
                <a:hueOff val="-1499994"/>
                <a:satOff val="9552"/>
                <a:lumOff val="-1569"/>
                <a:alphaOff val="0"/>
                <a:satMod val="110000"/>
                <a:lumMod val="100000"/>
                <a:shade val="100000"/>
              </a:schemeClr>
            </a:gs>
            <a:gs pos="100000">
              <a:schemeClr val="accent4">
                <a:hueOff val="-1499994"/>
                <a:satOff val="9552"/>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Homeless Prevention</a:t>
          </a:r>
          <a:endParaRPr lang="en-US" sz="1100" kern="1200" dirty="0"/>
        </a:p>
      </dsp:txBody>
      <dsp:txXfrm>
        <a:off x="3160433" y="1418746"/>
        <a:ext cx="786789" cy="564436"/>
      </dsp:txXfrm>
    </dsp:sp>
    <dsp:sp modelId="{0B5BDDB9-E701-4BC3-A459-54D39B5BBB6C}">
      <dsp:nvSpPr>
        <dsp:cNvPr id="0" name=""/>
        <dsp:cNvSpPr/>
      </dsp:nvSpPr>
      <dsp:spPr>
        <a:xfrm>
          <a:off x="1176354" y="314846"/>
          <a:ext cx="2873493" cy="2873493"/>
        </a:xfrm>
        <a:prstGeom prst="pie">
          <a:avLst>
            <a:gd name="adj1" fmla="val 1800000"/>
            <a:gd name="adj2" fmla="val 5400000"/>
          </a:avLst>
        </a:prstGeom>
        <a:gradFill rotWithShape="0">
          <a:gsLst>
            <a:gs pos="0">
              <a:schemeClr val="accent4">
                <a:hueOff val="-2999989"/>
                <a:satOff val="19103"/>
                <a:lumOff val="-3137"/>
                <a:alphaOff val="0"/>
                <a:satMod val="103000"/>
                <a:lumMod val="102000"/>
                <a:tint val="94000"/>
              </a:schemeClr>
            </a:gs>
            <a:gs pos="50000">
              <a:schemeClr val="accent4">
                <a:hueOff val="-2999989"/>
                <a:satOff val="19103"/>
                <a:lumOff val="-3137"/>
                <a:alphaOff val="0"/>
                <a:satMod val="110000"/>
                <a:lumMod val="100000"/>
                <a:shade val="100000"/>
              </a:schemeClr>
            </a:gs>
            <a:gs pos="100000">
              <a:schemeClr val="accent4">
                <a:hueOff val="-2999989"/>
                <a:satOff val="19103"/>
                <a:lumOff val="-31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Street Outreach </a:t>
          </a:r>
        </a:p>
      </dsp:txBody>
      <dsp:txXfrm>
        <a:off x="2681518" y="2256849"/>
        <a:ext cx="752581" cy="581540"/>
      </dsp:txXfrm>
    </dsp:sp>
    <dsp:sp modelId="{D5FE3009-5CC2-4278-B4FA-9CA35545655D}">
      <dsp:nvSpPr>
        <dsp:cNvPr id="0" name=""/>
        <dsp:cNvSpPr/>
      </dsp:nvSpPr>
      <dsp:spPr>
        <a:xfrm>
          <a:off x="1107938" y="314846"/>
          <a:ext cx="2873493" cy="2873493"/>
        </a:xfrm>
        <a:prstGeom prst="pie">
          <a:avLst>
            <a:gd name="adj1" fmla="val 5400000"/>
            <a:gd name="adj2" fmla="val 9000000"/>
          </a:avLst>
        </a:prstGeom>
        <a:gradFill rotWithShape="0">
          <a:gsLst>
            <a:gs pos="0">
              <a:schemeClr val="accent4">
                <a:hueOff val="-4499983"/>
                <a:satOff val="28655"/>
                <a:lumOff val="-4706"/>
                <a:alphaOff val="0"/>
                <a:satMod val="103000"/>
                <a:lumMod val="102000"/>
                <a:tint val="94000"/>
              </a:schemeClr>
            </a:gs>
            <a:gs pos="50000">
              <a:schemeClr val="accent4">
                <a:hueOff val="-4499983"/>
                <a:satOff val="28655"/>
                <a:lumOff val="-4706"/>
                <a:alphaOff val="0"/>
                <a:satMod val="110000"/>
                <a:lumMod val="100000"/>
                <a:shade val="100000"/>
              </a:schemeClr>
            </a:gs>
            <a:gs pos="100000">
              <a:schemeClr val="accent4">
                <a:hueOff val="-4499983"/>
                <a:satOff val="28655"/>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Emergency Shelter </a:t>
          </a:r>
        </a:p>
      </dsp:txBody>
      <dsp:txXfrm>
        <a:off x="1723687" y="2256849"/>
        <a:ext cx="752581" cy="581540"/>
      </dsp:txXfrm>
    </dsp:sp>
    <dsp:sp modelId="{A940A6BD-7E2A-4DD0-8DB4-133C56FE10BC}">
      <dsp:nvSpPr>
        <dsp:cNvPr id="0" name=""/>
        <dsp:cNvSpPr/>
      </dsp:nvSpPr>
      <dsp:spPr>
        <a:xfrm>
          <a:off x="1073730" y="255666"/>
          <a:ext cx="2873493" cy="2873493"/>
        </a:xfrm>
        <a:prstGeom prst="pie">
          <a:avLst>
            <a:gd name="adj1" fmla="val 9000000"/>
            <a:gd name="adj2" fmla="val 12600000"/>
          </a:avLst>
        </a:prstGeom>
        <a:gradFill rotWithShape="0">
          <a:gsLst>
            <a:gs pos="0">
              <a:schemeClr val="accent4">
                <a:hueOff val="-5999978"/>
                <a:satOff val="38206"/>
                <a:lumOff val="-6274"/>
                <a:alphaOff val="0"/>
                <a:satMod val="103000"/>
                <a:lumMod val="102000"/>
                <a:tint val="94000"/>
              </a:schemeClr>
            </a:gs>
            <a:gs pos="50000">
              <a:schemeClr val="accent4">
                <a:hueOff val="-5999978"/>
                <a:satOff val="38206"/>
                <a:lumOff val="-6274"/>
                <a:alphaOff val="0"/>
                <a:satMod val="110000"/>
                <a:lumMod val="100000"/>
                <a:shade val="100000"/>
              </a:schemeClr>
            </a:gs>
            <a:gs pos="100000">
              <a:schemeClr val="accent4">
                <a:hueOff val="-5999978"/>
                <a:satOff val="38206"/>
                <a:lumOff val="-6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Transitional Housing </a:t>
          </a:r>
        </a:p>
      </dsp:txBody>
      <dsp:txXfrm>
        <a:off x="1210563" y="1418746"/>
        <a:ext cx="786789" cy="564436"/>
      </dsp:txXfrm>
    </dsp:sp>
    <dsp:sp modelId="{8A0CF501-1F7D-413F-8555-FA913737CEC0}">
      <dsp:nvSpPr>
        <dsp:cNvPr id="0" name=""/>
        <dsp:cNvSpPr/>
      </dsp:nvSpPr>
      <dsp:spPr>
        <a:xfrm>
          <a:off x="1107938" y="196485"/>
          <a:ext cx="2873493" cy="2873493"/>
        </a:xfrm>
        <a:prstGeom prst="pie">
          <a:avLst>
            <a:gd name="adj1" fmla="val 12600000"/>
            <a:gd name="adj2" fmla="val 16200000"/>
          </a:avLst>
        </a:prstGeom>
        <a:gradFill rotWithShape="0">
          <a:gsLst>
            <a:gs pos="0">
              <a:schemeClr val="accent4">
                <a:hueOff val="-7499972"/>
                <a:satOff val="47758"/>
                <a:lumOff val="-7843"/>
                <a:alphaOff val="0"/>
                <a:satMod val="103000"/>
                <a:lumMod val="102000"/>
                <a:tint val="94000"/>
              </a:schemeClr>
            </a:gs>
            <a:gs pos="50000">
              <a:schemeClr val="accent4">
                <a:hueOff val="-7499972"/>
                <a:satOff val="47758"/>
                <a:lumOff val="-7843"/>
                <a:alphaOff val="0"/>
                <a:satMod val="110000"/>
                <a:lumMod val="100000"/>
                <a:shade val="100000"/>
              </a:schemeClr>
            </a:gs>
            <a:gs pos="100000">
              <a:schemeClr val="accent4">
                <a:hueOff val="-7499972"/>
                <a:satOff val="47758"/>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Permanent Supportive Housing </a:t>
          </a:r>
        </a:p>
      </dsp:txBody>
      <dsp:txXfrm>
        <a:off x="1723687" y="563540"/>
        <a:ext cx="752581" cy="581540"/>
      </dsp:txXfrm>
    </dsp:sp>
    <dsp:sp modelId="{5FBADA91-2DDF-42FA-A728-1393A5F27C1F}">
      <dsp:nvSpPr>
        <dsp:cNvPr id="0" name=""/>
        <dsp:cNvSpPr/>
      </dsp:nvSpPr>
      <dsp:spPr>
        <a:xfrm>
          <a:off x="998366" y="18602"/>
          <a:ext cx="3229259" cy="3229259"/>
        </a:xfrm>
        <a:prstGeom prst="circularArrow">
          <a:avLst>
            <a:gd name="adj1" fmla="val 5085"/>
            <a:gd name="adj2" fmla="val 327528"/>
            <a:gd name="adj3" fmla="val 19472472"/>
            <a:gd name="adj4" fmla="val 16200251"/>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86DB3B-5472-4130-BC57-51A6F9AACCF6}">
      <dsp:nvSpPr>
        <dsp:cNvPr id="0" name=""/>
        <dsp:cNvSpPr/>
      </dsp:nvSpPr>
      <dsp:spPr>
        <a:xfrm>
          <a:off x="1032575" y="77783"/>
          <a:ext cx="3229259" cy="3229259"/>
        </a:xfrm>
        <a:prstGeom prst="circularArrow">
          <a:avLst>
            <a:gd name="adj1" fmla="val 5085"/>
            <a:gd name="adj2" fmla="val 327528"/>
            <a:gd name="adj3" fmla="val 1472472"/>
            <a:gd name="adj4" fmla="val 19800000"/>
            <a:gd name="adj5" fmla="val 5932"/>
          </a:avLst>
        </a:prstGeom>
        <a:gradFill rotWithShape="0">
          <a:gsLst>
            <a:gs pos="0">
              <a:schemeClr val="accent4">
                <a:hueOff val="-1499994"/>
                <a:satOff val="9552"/>
                <a:lumOff val="-1569"/>
                <a:alphaOff val="0"/>
                <a:satMod val="103000"/>
                <a:lumMod val="102000"/>
                <a:tint val="94000"/>
              </a:schemeClr>
            </a:gs>
            <a:gs pos="50000">
              <a:schemeClr val="accent4">
                <a:hueOff val="-1499994"/>
                <a:satOff val="9552"/>
                <a:lumOff val="-1569"/>
                <a:alphaOff val="0"/>
                <a:satMod val="110000"/>
                <a:lumMod val="100000"/>
                <a:shade val="100000"/>
              </a:schemeClr>
            </a:gs>
            <a:gs pos="100000">
              <a:schemeClr val="accent4">
                <a:hueOff val="-1499994"/>
                <a:satOff val="9552"/>
                <a:lumOff val="-156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F3200DB-A617-44AE-B23D-DA920B95BA46}">
      <dsp:nvSpPr>
        <dsp:cNvPr id="0" name=""/>
        <dsp:cNvSpPr/>
      </dsp:nvSpPr>
      <dsp:spPr>
        <a:xfrm>
          <a:off x="998366" y="136963"/>
          <a:ext cx="3229259" cy="3229259"/>
        </a:xfrm>
        <a:prstGeom prst="circularArrow">
          <a:avLst>
            <a:gd name="adj1" fmla="val 5085"/>
            <a:gd name="adj2" fmla="val 327528"/>
            <a:gd name="adj3" fmla="val 5072221"/>
            <a:gd name="adj4" fmla="val 1800000"/>
            <a:gd name="adj5" fmla="val 5932"/>
          </a:avLst>
        </a:prstGeom>
        <a:gradFill rotWithShape="0">
          <a:gsLst>
            <a:gs pos="0">
              <a:schemeClr val="accent4">
                <a:hueOff val="-2999989"/>
                <a:satOff val="19103"/>
                <a:lumOff val="-3137"/>
                <a:alphaOff val="0"/>
                <a:satMod val="103000"/>
                <a:lumMod val="102000"/>
                <a:tint val="94000"/>
              </a:schemeClr>
            </a:gs>
            <a:gs pos="50000">
              <a:schemeClr val="accent4">
                <a:hueOff val="-2999989"/>
                <a:satOff val="19103"/>
                <a:lumOff val="-3137"/>
                <a:alphaOff val="0"/>
                <a:satMod val="110000"/>
                <a:lumMod val="100000"/>
                <a:shade val="100000"/>
              </a:schemeClr>
            </a:gs>
            <a:gs pos="100000">
              <a:schemeClr val="accent4">
                <a:hueOff val="-2999989"/>
                <a:satOff val="19103"/>
                <a:lumOff val="-313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B18572-BBAA-4A80-93DD-5006371A4DEC}">
      <dsp:nvSpPr>
        <dsp:cNvPr id="0" name=""/>
        <dsp:cNvSpPr/>
      </dsp:nvSpPr>
      <dsp:spPr>
        <a:xfrm>
          <a:off x="930160" y="136963"/>
          <a:ext cx="3229259" cy="3229259"/>
        </a:xfrm>
        <a:prstGeom prst="circularArrow">
          <a:avLst>
            <a:gd name="adj1" fmla="val 5085"/>
            <a:gd name="adj2" fmla="val 327528"/>
            <a:gd name="adj3" fmla="val 8672472"/>
            <a:gd name="adj4" fmla="val 5400251"/>
            <a:gd name="adj5" fmla="val 5932"/>
          </a:avLst>
        </a:prstGeom>
        <a:gradFill rotWithShape="0">
          <a:gsLst>
            <a:gs pos="0">
              <a:schemeClr val="accent4">
                <a:hueOff val="-4499983"/>
                <a:satOff val="28655"/>
                <a:lumOff val="-4706"/>
                <a:alphaOff val="0"/>
                <a:satMod val="103000"/>
                <a:lumMod val="102000"/>
                <a:tint val="94000"/>
              </a:schemeClr>
            </a:gs>
            <a:gs pos="50000">
              <a:schemeClr val="accent4">
                <a:hueOff val="-4499983"/>
                <a:satOff val="28655"/>
                <a:lumOff val="-4706"/>
                <a:alphaOff val="0"/>
                <a:satMod val="110000"/>
                <a:lumMod val="100000"/>
                <a:shade val="100000"/>
              </a:schemeClr>
            </a:gs>
            <a:gs pos="100000">
              <a:schemeClr val="accent4">
                <a:hueOff val="-4499983"/>
                <a:satOff val="28655"/>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E6CEF4-891A-4C72-B771-665734EC226A}">
      <dsp:nvSpPr>
        <dsp:cNvPr id="0" name=""/>
        <dsp:cNvSpPr/>
      </dsp:nvSpPr>
      <dsp:spPr>
        <a:xfrm>
          <a:off x="895952" y="77783"/>
          <a:ext cx="3229259" cy="3229259"/>
        </a:xfrm>
        <a:prstGeom prst="circularArrow">
          <a:avLst>
            <a:gd name="adj1" fmla="val 5085"/>
            <a:gd name="adj2" fmla="val 327528"/>
            <a:gd name="adj3" fmla="val 12272472"/>
            <a:gd name="adj4" fmla="val 9000000"/>
            <a:gd name="adj5" fmla="val 5932"/>
          </a:avLst>
        </a:prstGeom>
        <a:gradFill rotWithShape="0">
          <a:gsLst>
            <a:gs pos="0">
              <a:schemeClr val="accent4">
                <a:hueOff val="-5999978"/>
                <a:satOff val="38206"/>
                <a:lumOff val="-6274"/>
                <a:alphaOff val="0"/>
                <a:satMod val="103000"/>
                <a:lumMod val="102000"/>
                <a:tint val="94000"/>
              </a:schemeClr>
            </a:gs>
            <a:gs pos="50000">
              <a:schemeClr val="accent4">
                <a:hueOff val="-5999978"/>
                <a:satOff val="38206"/>
                <a:lumOff val="-6274"/>
                <a:alphaOff val="0"/>
                <a:satMod val="110000"/>
                <a:lumMod val="100000"/>
                <a:shade val="100000"/>
              </a:schemeClr>
            </a:gs>
            <a:gs pos="100000">
              <a:schemeClr val="accent4">
                <a:hueOff val="-5999978"/>
                <a:satOff val="38206"/>
                <a:lumOff val="-6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7BE1D9A-C3C1-4A03-8C1A-56B3AA69D93D}">
      <dsp:nvSpPr>
        <dsp:cNvPr id="0" name=""/>
        <dsp:cNvSpPr/>
      </dsp:nvSpPr>
      <dsp:spPr>
        <a:xfrm>
          <a:off x="930160" y="18602"/>
          <a:ext cx="3229259" cy="3229259"/>
        </a:xfrm>
        <a:prstGeom prst="circularArrow">
          <a:avLst>
            <a:gd name="adj1" fmla="val 5085"/>
            <a:gd name="adj2" fmla="val 327528"/>
            <a:gd name="adj3" fmla="val 15872221"/>
            <a:gd name="adj4" fmla="val 12600000"/>
            <a:gd name="adj5" fmla="val 5932"/>
          </a:avLst>
        </a:prstGeom>
        <a:gradFill rotWithShape="0">
          <a:gsLst>
            <a:gs pos="0">
              <a:schemeClr val="accent4">
                <a:hueOff val="-7499972"/>
                <a:satOff val="47758"/>
                <a:lumOff val="-7843"/>
                <a:alphaOff val="0"/>
                <a:satMod val="103000"/>
                <a:lumMod val="102000"/>
                <a:tint val="94000"/>
              </a:schemeClr>
            </a:gs>
            <a:gs pos="50000">
              <a:schemeClr val="accent4">
                <a:hueOff val="-7499972"/>
                <a:satOff val="47758"/>
                <a:lumOff val="-7843"/>
                <a:alphaOff val="0"/>
                <a:satMod val="110000"/>
                <a:lumMod val="100000"/>
                <a:shade val="100000"/>
              </a:schemeClr>
            </a:gs>
            <a:gs pos="100000">
              <a:schemeClr val="accent4">
                <a:hueOff val="-7499972"/>
                <a:satOff val="47758"/>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1B818-9A40-4E23-8A6E-DFBEFB38788E}">
      <dsp:nvSpPr>
        <dsp:cNvPr id="0" name=""/>
        <dsp:cNvSpPr/>
      </dsp:nvSpPr>
      <dsp:spPr>
        <a:xfrm>
          <a:off x="1182512" y="211749"/>
          <a:ext cx="2873493" cy="2873493"/>
        </a:xfrm>
        <a:prstGeom prst="pie">
          <a:avLst>
            <a:gd name="adj1" fmla="val 16200000"/>
            <a:gd name="adj2" fmla="val 2052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NCS</a:t>
          </a:r>
        </a:p>
      </dsp:txBody>
      <dsp:txXfrm>
        <a:off x="2681518" y="694769"/>
        <a:ext cx="923623" cy="615748"/>
      </dsp:txXfrm>
    </dsp:sp>
    <dsp:sp modelId="{9EACE8D2-EB5F-48EE-A88E-8C662432D9C7}">
      <dsp:nvSpPr>
        <dsp:cNvPr id="0" name=""/>
        <dsp:cNvSpPr/>
      </dsp:nvSpPr>
      <dsp:spPr>
        <a:xfrm>
          <a:off x="1207142" y="288375"/>
          <a:ext cx="2873493" cy="2873493"/>
        </a:xfrm>
        <a:prstGeom prst="pie">
          <a:avLst>
            <a:gd name="adj1" fmla="val 20520000"/>
            <a:gd name="adj2" fmla="val 3240000"/>
          </a:avLst>
        </a:prstGeom>
        <a:gradFill rotWithShape="0">
          <a:gsLst>
            <a:gs pos="0">
              <a:schemeClr val="accent4">
                <a:hueOff val="-1874993"/>
                <a:satOff val="11939"/>
                <a:lumOff val="-1961"/>
                <a:alphaOff val="0"/>
                <a:satMod val="103000"/>
                <a:lumMod val="102000"/>
                <a:tint val="94000"/>
              </a:schemeClr>
            </a:gs>
            <a:gs pos="50000">
              <a:schemeClr val="accent4">
                <a:hueOff val="-1874993"/>
                <a:satOff val="11939"/>
                <a:lumOff val="-1961"/>
                <a:alphaOff val="0"/>
                <a:satMod val="110000"/>
                <a:lumMod val="100000"/>
                <a:shade val="100000"/>
              </a:schemeClr>
            </a:gs>
            <a:gs pos="100000">
              <a:schemeClr val="accent4">
                <a:hueOff val="-1874993"/>
                <a:satOff val="11939"/>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Rental Development </a:t>
          </a:r>
        </a:p>
      </dsp:txBody>
      <dsp:txXfrm>
        <a:off x="3057809" y="1601288"/>
        <a:ext cx="855206" cy="684165"/>
      </dsp:txXfrm>
    </dsp:sp>
    <dsp:sp modelId="{0B5BDDB9-E701-4BC3-A459-54D39B5BBB6C}">
      <dsp:nvSpPr>
        <dsp:cNvPr id="0" name=""/>
        <dsp:cNvSpPr/>
      </dsp:nvSpPr>
      <dsp:spPr>
        <a:xfrm>
          <a:off x="1142146" y="335583"/>
          <a:ext cx="2873493" cy="2873493"/>
        </a:xfrm>
        <a:prstGeom prst="pie">
          <a:avLst>
            <a:gd name="adj1" fmla="val 3240000"/>
            <a:gd name="adj2" fmla="val 7560000"/>
          </a:avLst>
        </a:prstGeom>
        <a:gradFill rotWithShape="0">
          <a:gsLst>
            <a:gs pos="0">
              <a:schemeClr val="accent4">
                <a:hueOff val="-3749986"/>
                <a:satOff val="23879"/>
                <a:lumOff val="-3921"/>
                <a:alphaOff val="0"/>
                <a:satMod val="103000"/>
                <a:lumMod val="102000"/>
                <a:tint val="94000"/>
              </a:schemeClr>
            </a:gs>
            <a:gs pos="50000">
              <a:schemeClr val="accent4">
                <a:hueOff val="-3749986"/>
                <a:satOff val="23879"/>
                <a:lumOff val="-3921"/>
                <a:alphaOff val="0"/>
                <a:satMod val="110000"/>
                <a:lumMod val="100000"/>
                <a:shade val="100000"/>
              </a:schemeClr>
            </a:gs>
            <a:gs pos="100000">
              <a:schemeClr val="accent4">
                <a:hueOff val="-3749986"/>
                <a:satOff val="23879"/>
                <a:lumOff val="-39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Outreach </a:t>
          </a:r>
        </a:p>
      </dsp:txBody>
      <dsp:txXfrm>
        <a:off x="2168394" y="2353870"/>
        <a:ext cx="820998" cy="752581"/>
      </dsp:txXfrm>
    </dsp:sp>
    <dsp:sp modelId="{D5FE3009-5CC2-4278-B4FA-9CA35545655D}">
      <dsp:nvSpPr>
        <dsp:cNvPr id="0" name=""/>
        <dsp:cNvSpPr/>
      </dsp:nvSpPr>
      <dsp:spPr>
        <a:xfrm>
          <a:off x="1077150" y="288375"/>
          <a:ext cx="2873493" cy="2873493"/>
        </a:xfrm>
        <a:prstGeom prst="pie">
          <a:avLst>
            <a:gd name="adj1" fmla="val 7560000"/>
            <a:gd name="adj2" fmla="val 11880000"/>
          </a:avLst>
        </a:prstGeom>
        <a:gradFill rotWithShape="0">
          <a:gsLst>
            <a:gs pos="0">
              <a:schemeClr val="accent4">
                <a:hueOff val="-5624979"/>
                <a:satOff val="35818"/>
                <a:lumOff val="-5882"/>
                <a:alphaOff val="0"/>
                <a:satMod val="103000"/>
                <a:lumMod val="102000"/>
                <a:tint val="94000"/>
              </a:schemeClr>
            </a:gs>
            <a:gs pos="50000">
              <a:schemeClr val="accent4">
                <a:hueOff val="-5624979"/>
                <a:satOff val="35818"/>
                <a:lumOff val="-5882"/>
                <a:alphaOff val="0"/>
                <a:satMod val="110000"/>
                <a:lumMod val="100000"/>
                <a:shade val="100000"/>
              </a:schemeClr>
            </a:gs>
            <a:gs pos="100000">
              <a:schemeClr val="accent4">
                <a:hueOff val="-5624979"/>
                <a:satOff val="35818"/>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Supportive services</a:t>
          </a:r>
        </a:p>
      </dsp:txBody>
      <dsp:txXfrm>
        <a:off x="1244771" y="1601288"/>
        <a:ext cx="855206" cy="684165"/>
      </dsp:txXfrm>
    </dsp:sp>
    <dsp:sp modelId="{A940A6BD-7E2A-4DD0-8DB4-133C56FE10BC}">
      <dsp:nvSpPr>
        <dsp:cNvPr id="0" name=""/>
        <dsp:cNvSpPr/>
      </dsp:nvSpPr>
      <dsp:spPr>
        <a:xfrm>
          <a:off x="1101780" y="211749"/>
          <a:ext cx="2873493" cy="2873493"/>
        </a:xfrm>
        <a:prstGeom prst="pie">
          <a:avLst>
            <a:gd name="adj1" fmla="val 11880000"/>
            <a:gd name="adj2" fmla="val 16200000"/>
          </a:avLst>
        </a:prstGeom>
        <a:gradFill rotWithShape="0">
          <a:gsLst>
            <a:gs pos="0">
              <a:schemeClr val="accent4">
                <a:hueOff val="-7499972"/>
                <a:satOff val="47758"/>
                <a:lumOff val="-7843"/>
                <a:alphaOff val="0"/>
                <a:satMod val="103000"/>
                <a:lumMod val="102000"/>
                <a:tint val="94000"/>
              </a:schemeClr>
            </a:gs>
            <a:gs pos="50000">
              <a:schemeClr val="accent4">
                <a:hueOff val="-7499972"/>
                <a:satOff val="47758"/>
                <a:lumOff val="-7843"/>
                <a:alphaOff val="0"/>
                <a:satMod val="110000"/>
                <a:lumMod val="100000"/>
                <a:shade val="100000"/>
              </a:schemeClr>
            </a:gs>
            <a:gs pos="100000">
              <a:schemeClr val="accent4">
                <a:hueOff val="-7499972"/>
                <a:satOff val="47758"/>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TBRA</a:t>
          </a:r>
        </a:p>
      </dsp:txBody>
      <dsp:txXfrm>
        <a:off x="1552645" y="694769"/>
        <a:ext cx="923623" cy="615748"/>
      </dsp:txXfrm>
    </dsp:sp>
    <dsp:sp modelId="{5FBADA91-2DDF-42FA-A728-1393A5F27C1F}">
      <dsp:nvSpPr>
        <dsp:cNvPr id="0" name=""/>
        <dsp:cNvSpPr/>
      </dsp:nvSpPr>
      <dsp:spPr>
        <a:xfrm>
          <a:off x="1004494" y="33866"/>
          <a:ext cx="3229259" cy="3229259"/>
        </a:xfrm>
        <a:prstGeom prst="circularArrow">
          <a:avLst>
            <a:gd name="adj1" fmla="val 5085"/>
            <a:gd name="adj2" fmla="val 327528"/>
            <a:gd name="adj3" fmla="val 20192361"/>
            <a:gd name="adj4" fmla="val 16200324"/>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86DB3B-5472-4130-BC57-51A6F9AACCF6}">
      <dsp:nvSpPr>
        <dsp:cNvPr id="0" name=""/>
        <dsp:cNvSpPr/>
      </dsp:nvSpPr>
      <dsp:spPr>
        <a:xfrm>
          <a:off x="1029457" y="110467"/>
          <a:ext cx="3229259" cy="3229259"/>
        </a:xfrm>
        <a:prstGeom prst="circularArrow">
          <a:avLst>
            <a:gd name="adj1" fmla="val 5085"/>
            <a:gd name="adj2" fmla="val 327528"/>
            <a:gd name="adj3" fmla="val 2912753"/>
            <a:gd name="adj4" fmla="val 20519953"/>
            <a:gd name="adj5" fmla="val 5932"/>
          </a:avLst>
        </a:prstGeom>
        <a:gradFill rotWithShape="0">
          <a:gsLst>
            <a:gs pos="0">
              <a:schemeClr val="accent4">
                <a:hueOff val="-1874993"/>
                <a:satOff val="11939"/>
                <a:lumOff val="-1961"/>
                <a:alphaOff val="0"/>
                <a:satMod val="103000"/>
                <a:lumMod val="102000"/>
                <a:tint val="94000"/>
              </a:schemeClr>
            </a:gs>
            <a:gs pos="50000">
              <a:schemeClr val="accent4">
                <a:hueOff val="-1874993"/>
                <a:satOff val="11939"/>
                <a:lumOff val="-1961"/>
                <a:alphaOff val="0"/>
                <a:satMod val="110000"/>
                <a:lumMod val="100000"/>
                <a:shade val="100000"/>
              </a:schemeClr>
            </a:gs>
            <a:gs pos="100000">
              <a:schemeClr val="accent4">
                <a:hueOff val="-1874993"/>
                <a:satOff val="11939"/>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F3200DB-A617-44AE-B23D-DA920B95BA46}">
      <dsp:nvSpPr>
        <dsp:cNvPr id="0" name=""/>
        <dsp:cNvSpPr/>
      </dsp:nvSpPr>
      <dsp:spPr>
        <a:xfrm>
          <a:off x="964263" y="157819"/>
          <a:ext cx="3229259" cy="3229259"/>
        </a:xfrm>
        <a:prstGeom prst="circularArrow">
          <a:avLst>
            <a:gd name="adj1" fmla="val 5085"/>
            <a:gd name="adj2" fmla="val 327528"/>
            <a:gd name="adj3" fmla="val 7232777"/>
            <a:gd name="adj4" fmla="val 3239695"/>
            <a:gd name="adj5" fmla="val 5932"/>
          </a:avLst>
        </a:prstGeom>
        <a:gradFill rotWithShape="0">
          <a:gsLst>
            <a:gs pos="0">
              <a:schemeClr val="accent4">
                <a:hueOff val="-3749986"/>
                <a:satOff val="23879"/>
                <a:lumOff val="-3921"/>
                <a:alphaOff val="0"/>
                <a:satMod val="103000"/>
                <a:lumMod val="102000"/>
                <a:tint val="94000"/>
              </a:schemeClr>
            </a:gs>
            <a:gs pos="50000">
              <a:schemeClr val="accent4">
                <a:hueOff val="-3749986"/>
                <a:satOff val="23879"/>
                <a:lumOff val="-3921"/>
                <a:alphaOff val="0"/>
                <a:satMod val="110000"/>
                <a:lumMod val="100000"/>
                <a:shade val="100000"/>
              </a:schemeClr>
            </a:gs>
            <a:gs pos="100000">
              <a:schemeClr val="accent4">
                <a:hueOff val="-3749986"/>
                <a:satOff val="23879"/>
                <a:lumOff val="-39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CB18572-BBAA-4A80-93DD-5006371A4DEC}">
      <dsp:nvSpPr>
        <dsp:cNvPr id="0" name=""/>
        <dsp:cNvSpPr/>
      </dsp:nvSpPr>
      <dsp:spPr>
        <a:xfrm>
          <a:off x="899069" y="110467"/>
          <a:ext cx="3229259" cy="3229259"/>
        </a:xfrm>
        <a:prstGeom prst="circularArrow">
          <a:avLst>
            <a:gd name="adj1" fmla="val 5085"/>
            <a:gd name="adj2" fmla="val 327528"/>
            <a:gd name="adj3" fmla="val 11552519"/>
            <a:gd name="adj4" fmla="val 7559718"/>
            <a:gd name="adj5" fmla="val 5932"/>
          </a:avLst>
        </a:prstGeom>
        <a:gradFill rotWithShape="0">
          <a:gsLst>
            <a:gs pos="0">
              <a:schemeClr val="accent4">
                <a:hueOff val="-5624979"/>
                <a:satOff val="35818"/>
                <a:lumOff val="-5882"/>
                <a:alphaOff val="0"/>
                <a:satMod val="103000"/>
                <a:lumMod val="102000"/>
                <a:tint val="94000"/>
              </a:schemeClr>
            </a:gs>
            <a:gs pos="50000">
              <a:schemeClr val="accent4">
                <a:hueOff val="-5624979"/>
                <a:satOff val="35818"/>
                <a:lumOff val="-5882"/>
                <a:alphaOff val="0"/>
                <a:satMod val="110000"/>
                <a:lumMod val="100000"/>
                <a:shade val="100000"/>
              </a:schemeClr>
            </a:gs>
            <a:gs pos="100000">
              <a:schemeClr val="accent4">
                <a:hueOff val="-5624979"/>
                <a:satOff val="35818"/>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E6CEF4-891A-4C72-B771-665734EC226A}">
      <dsp:nvSpPr>
        <dsp:cNvPr id="0" name=""/>
        <dsp:cNvSpPr/>
      </dsp:nvSpPr>
      <dsp:spPr>
        <a:xfrm>
          <a:off x="924033" y="33866"/>
          <a:ext cx="3229259" cy="3229259"/>
        </a:xfrm>
        <a:prstGeom prst="circularArrow">
          <a:avLst>
            <a:gd name="adj1" fmla="val 5085"/>
            <a:gd name="adj2" fmla="val 327528"/>
            <a:gd name="adj3" fmla="val 15872148"/>
            <a:gd name="adj4" fmla="val 11880111"/>
            <a:gd name="adj5" fmla="val 5932"/>
          </a:avLst>
        </a:prstGeom>
        <a:gradFill rotWithShape="0">
          <a:gsLst>
            <a:gs pos="0">
              <a:schemeClr val="accent4">
                <a:hueOff val="-7499972"/>
                <a:satOff val="47758"/>
                <a:lumOff val="-7843"/>
                <a:alphaOff val="0"/>
                <a:satMod val="103000"/>
                <a:lumMod val="102000"/>
                <a:tint val="94000"/>
              </a:schemeClr>
            </a:gs>
            <a:gs pos="50000">
              <a:schemeClr val="accent4">
                <a:hueOff val="-7499972"/>
                <a:satOff val="47758"/>
                <a:lumOff val="-7843"/>
                <a:alphaOff val="0"/>
                <a:satMod val="110000"/>
                <a:lumMod val="100000"/>
                <a:shade val="100000"/>
              </a:schemeClr>
            </a:gs>
            <a:gs pos="100000">
              <a:schemeClr val="accent4">
                <a:hueOff val="-7499972"/>
                <a:satOff val="47758"/>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83C60-7E9B-4C6D-9190-8314E7BCABF8}">
      <dsp:nvSpPr>
        <dsp:cNvPr id="0" name=""/>
        <dsp:cNvSpPr/>
      </dsp:nvSpPr>
      <dsp:spPr>
        <a:xfrm>
          <a:off x="0" y="2802264"/>
          <a:ext cx="10515600" cy="91976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Outreach will ensure that property vacancies are quickly filled. </a:t>
          </a:r>
        </a:p>
      </dsp:txBody>
      <dsp:txXfrm>
        <a:off x="0" y="2802264"/>
        <a:ext cx="10515600" cy="919765"/>
      </dsp:txXfrm>
    </dsp:sp>
    <dsp:sp modelId="{2AF4CCFE-4FA4-4856-8510-F551F833C725}">
      <dsp:nvSpPr>
        <dsp:cNvPr id="0" name=""/>
        <dsp:cNvSpPr/>
      </dsp:nvSpPr>
      <dsp:spPr>
        <a:xfrm rot="10800000">
          <a:off x="0" y="1401461"/>
          <a:ext cx="10515600" cy="1414599"/>
        </a:xfrm>
        <a:prstGeom prst="upArrowCallout">
          <a:avLst/>
        </a:prstGeom>
        <a:solidFill>
          <a:schemeClr val="accent5">
            <a:hueOff val="1838212"/>
            <a:satOff val="-18056"/>
            <a:lumOff val="-6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Eligible cost include:</a:t>
          </a:r>
        </a:p>
      </dsp:txBody>
      <dsp:txXfrm rot="-10800000">
        <a:off x="0" y="1401461"/>
        <a:ext cx="10515600" cy="496524"/>
      </dsp:txXfrm>
    </dsp:sp>
    <dsp:sp modelId="{4EF0E402-084C-4EE8-8BA8-2E1D1BE17C0A}">
      <dsp:nvSpPr>
        <dsp:cNvPr id="0" name=""/>
        <dsp:cNvSpPr/>
      </dsp:nvSpPr>
      <dsp:spPr>
        <a:xfrm>
          <a:off x="5134" y="1897985"/>
          <a:ext cx="3501776" cy="422965"/>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t" anchorCtr="0">
          <a:noAutofit/>
        </a:bodyPr>
        <a:lstStyle/>
        <a:p>
          <a:pPr marL="0" lvl="0" indent="0" algn="l" defTabSz="577850">
            <a:lnSpc>
              <a:spcPct val="90000"/>
            </a:lnSpc>
            <a:spcBef>
              <a:spcPct val="0"/>
            </a:spcBef>
            <a:spcAft>
              <a:spcPct val="35000"/>
            </a:spcAft>
            <a:buNone/>
          </a:pPr>
          <a:r>
            <a:rPr lang="en-US" sz="1300" kern="1200"/>
            <a:t>Outreach worker</a:t>
          </a:r>
        </a:p>
        <a:p>
          <a:pPr marL="57150" lvl="1" indent="-57150" algn="l" defTabSz="444500">
            <a:lnSpc>
              <a:spcPct val="90000"/>
            </a:lnSpc>
            <a:spcBef>
              <a:spcPct val="0"/>
            </a:spcBef>
            <a:spcAft>
              <a:spcPct val="15000"/>
            </a:spcAft>
            <a:buChar char="•"/>
          </a:pPr>
          <a:r>
            <a:rPr lang="en-US" sz="1000" kern="1200"/>
            <a:t>Equipment for outreach worker</a:t>
          </a:r>
        </a:p>
      </dsp:txBody>
      <dsp:txXfrm>
        <a:off x="5134" y="1897985"/>
        <a:ext cx="3501776" cy="422965"/>
      </dsp:txXfrm>
    </dsp:sp>
    <dsp:sp modelId="{89CC5791-C82A-4718-A036-AF2E5536F6D0}">
      <dsp:nvSpPr>
        <dsp:cNvPr id="0" name=""/>
        <dsp:cNvSpPr/>
      </dsp:nvSpPr>
      <dsp:spPr>
        <a:xfrm>
          <a:off x="3506911" y="1897985"/>
          <a:ext cx="3501776" cy="422965"/>
        </a:xfrm>
        <a:prstGeom prst="rect">
          <a:avLst/>
        </a:prstGeom>
        <a:solidFill>
          <a:schemeClr val="accent5">
            <a:tint val="40000"/>
            <a:alpha val="90000"/>
            <a:hueOff val="2336070"/>
            <a:satOff val="-31469"/>
            <a:lumOff val="-2559"/>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Essential supplies</a:t>
          </a:r>
        </a:p>
      </dsp:txBody>
      <dsp:txXfrm>
        <a:off x="3506911" y="1897985"/>
        <a:ext cx="3501776" cy="422965"/>
      </dsp:txXfrm>
    </dsp:sp>
    <dsp:sp modelId="{C18DCD19-0646-46DE-A5AC-43D889D1C53B}">
      <dsp:nvSpPr>
        <dsp:cNvPr id="0" name=""/>
        <dsp:cNvSpPr/>
      </dsp:nvSpPr>
      <dsp:spPr>
        <a:xfrm>
          <a:off x="7008688" y="1897985"/>
          <a:ext cx="3501776" cy="422965"/>
        </a:xfrm>
        <a:prstGeom prst="rect">
          <a:avLst/>
        </a:prstGeom>
        <a:solidFill>
          <a:schemeClr val="accent5">
            <a:tint val="40000"/>
            <a:alpha val="90000"/>
            <a:hueOff val="4672140"/>
            <a:satOff val="-62938"/>
            <a:lumOff val="-5117"/>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Connection to mainstream programs </a:t>
          </a:r>
        </a:p>
      </dsp:txBody>
      <dsp:txXfrm>
        <a:off x="7008688" y="1897985"/>
        <a:ext cx="3501776" cy="422965"/>
      </dsp:txXfrm>
    </dsp:sp>
    <dsp:sp modelId="{F760BC23-23B4-4BC3-822C-3D8CC5761685}">
      <dsp:nvSpPr>
        <dsp:cNvPr id="0" name=""/>
        <dsp:cNvSpPr/>
      </dsp:nvSpPr>
      <dsp:spPr>
        <a:xfrm rot="10800000">
          <a:off x="0" y="658"/>
          <a:ext cx="10515600" cy="1414599"/>
        </a:xfrm>
        <a:prstGeom prst="upArrowCallout">
          <a:avLst/>
        </a:prstGeom>
        <a:solidFill>
          <a:schemeClr val="accent5">
            <a:hueOff val="3676425"/>
            <a:satOff val="-36112"/>
            <a:lumOff val="-139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Cost related to activities to engage, reach, and asses eligible applicants. </a:t>
          </a:r>
        </a:p>
        <a:p>
          <a:pPr marL="0" lvl="0" indent="0" algn="ctr" defTabSz="800100">
            <a:lnSpc>
              <a:spcPct val="90000"/>
            </a:lnSpc>
            <a:spcBef>
              <a:spcPct val="0"/>
            </a:spcBef>
            <a:spcAft>
              <a:spcPct val="35000"/>
            </a:spcAft>
            <a:buNone/>
          </a:pPr>
          <a:r>
            <a:rPr lang="en-US" sz="1800" kern="1200" dirty="0"/>
            <a:t>Homeless Outreach</a:t>
          </a:r>
        </a:p>
      </dsp:txBody>
      <dsp:txXfrm rot="10800000">
        <a:off x="0" y="658"/>
        <a:ext cx="10515600" cy="91916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1E4E1-B833-4FF2-B683-03CA7BC81731}"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EBBD5-FCEF-4125-9845-B3C855A12355}" type="slidenum">
              <a:rPr lang="en-US" smtClean="0"/>
              <a:t>‹#›</a:t>
            </a:fld>
            <a:endParaRPr lang="en-US"/>
          </a:p>
        </p:txBody>
      </p:sp>
    </p:spTree>
    <p:extLst>
      <p:ext uri="{BB962C8B-B14F-4D97-AF65-F5344CB8AC3E}">
        <p14:creationId xmlns:p14="http://schemas.microsoft.com/office/powerpoint/2010/main" val="252839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starry sky with many small white dots&#10;&#10;Description automatically generated">
            <a:extLst>
              <a:ext uri="{FF2B5EF4-FFF2-40B4-BE49-F238E27FC236}">
                <a16:creationId xmlns:a16="http://schemas.microsoft.com/office/drawing/2014/main" id="{69F88645-27FD-02F8-2F83-17F30771EE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 r="245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484820B-554C-7311-B596-808C09CD51ED}"/>
              </a:ext>
            </a:extLst>
          </p:cNvPr>
          <p:cNvSpPr/>
          <p:nvPr userDrawn="1"/>
        </p:nvSpPr>
        <p:spPr>
          <a:xfrm>
            <a:off x="806114" y="843923"/>
            <a:ext cx="10659979" cy="5170153"/>
          </a:xfrm>
          <a:prstGeom prst="rect">
            <a:avLst/>
          </a:prstGeom>
          <a:solidFill>
            <a:srgbClr val="EDF7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42365E-9792-900B-47C7-05DA4A5FF9E7}"/>
              </a:ext>
            </a:extLst>
          </p:cNvPr>
          <p:cNvSpPr>
            <a:spLocks noGrp="1"/>
          </p:cNvSpPr>
          <p:nvPr>
            <p:ph type="ctrTitle"/>
          </p:nvPr>
        </p:nvSpPr>
        <p:spPr>
          <a:xfrm>
            <a:off x="1524000" y="1399090"/>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765C3FF-2454-098F-0767-61302F784BF2}"/>
              </a:ext>
            </a:extLst>
          </p:cNvPr>
          <p:cNvSpPr>
            <a:spLocks noGrp="1"/>
          </p:cNvSpPr>
          <p:nvPr>
            <p:ph type="subTitle" idx="1"/>
          </p:nvPr>
        </p:nvSpPr>
        <p:spPr>
          <a:xfrm>
            <a:off x="1524000" y="387876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rectangular frame with yellow lights&#10;&#10;Description automatically generated">
            <a:extLst>
              <a:ext uri="{FF2B5EF4-FFF2-40B4-BE49-F238E27FC236}">
                <a16:creationId xmlns:a16="http://schemas.microsoft.com/office/drawing/2014/main" id="{900BC967-1F08-CF39-A724-53D8C0673D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431" y="344209"/>
            <a:ext cx="11483137" cy="6169579"/>
          </a:xfrm>
          <a:prstGeom prst="rect">
            <a:avLst/>
          </a:prstGeom>
        </p:spPr>
      </p:pic>
    </p:spTree>
    <p:extLst>
      <p:ext uri="{BB962C8B-B14F-4D97-AF65-F5344CB8AC3E}">
        <p14:creationId xmlns:p14="http://schemas.microsoft.com/office/powerpoint/2010/main" val="79382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B2547-03DC-3462-1E33-532D7B67F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B7CF4A-EDC2-E694-5EDC-EB7251A2F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F18E2-1F66-04DF-EF3D-3C3755E042A1}"/>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5" name="Footer Placeholder 4">
            <a:extLst>
              <a:ext uri="{FF2B5EF4-FFF2-40B4-BE49-F238E27FC236}">
                <a16:creationId xmlns:a16="http://schemas.microsoft.com/office/drawing/2014/main" id="{EC992260-B9B1-2F5F-4BEE-590C5D847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2CAB6-34C5-9947-CEF7-914CD2A15435}"/>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7756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F3868D-80CD-D1A6-787F-36BF9876EA01}"/>
              </a:ext>
            </a:extLst>
          </p:cNvPr>
          <p:cNvSpPr>
            <a:spLocks noGrp="1"/>
          </p:cNvSpPr>
          <p:nvPr>
            <p:ph type="title" orient="vert"/>
          </p:nvPr>
        </p:nvSpPr>
        <p:spPr>
          <a:xfrm>
            <a:off x="8724900" y="1046745"/>
            <a:ext cx="2628900" cy="513021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9372E30-BB52-34E7-53C1-95C6DBB5BD05}"/>
              </a:ext>
            </a:extLst>
          </p:cNvPr>
          <p:cNvSpPr>
            <a:spLocks noGrp="1"/>
          </p:cNvSpPr>
          <p:nvPr>
            <p:ph type="body" orient="vert" idx="1"/>
          </p:nvPr>
        </p:nvSpPr>
        <p:spPr>
          <a:xfrm>
            <a:off x="838200" y="1046747"/>
            <a:ext cx="7734300" cy="51302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9A26F-2DD1-AC58-7B49-BA7131284D33}"/>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5" name="Footer Placeholder 4">
            <a:extLst>
              <a:ext uri="{FF2B5EF4-FFF2-40B4-BE49-F238E27FC236}">
                <a16:creationId xmlns:a16="http://schemas.microsoft.com/office/drawing/2014/main" id="{1F8C7A4C-FBE9-BF92-EAA8-E50B2A559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F21E4-C346-65E0-BE0C-392835891001}"/>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88274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A0935-C237-89E8-5A65-62F3BEDE3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E34AB-9CBB-F2BD-1369-E9DFF0263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1E677-9665-4D75-4BB9-09CC76C52E17}"/>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5" name="Footer Placeholder 4">
            <a:extLst>
              <a:ext uri="{FF2B5EF4-FFF2-40B4-BE49-F238E27FC236}">
                <a16:creationId xmlns:a16="http://schemas.microsoft.com/office/drawing/2014/main" id="{2CEA7404-8F08-9B8C-AC01-31F1D21B4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C09F9-39DF-74E3-2DFC-081E0092A959}"/>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63241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57D9-6E88-8CEB-0141-DBB4180C12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734C30-6B8A-F417-7D06-15529FC63E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14AE37-6853-6531-5C26-480D8F439E46}"/>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5" name="Footer Placeholder 4">
            <a:extLst>
              <a:ext uri="{FF2B5EF4-FFF2-40B4-BE49-F238E27FC236}">
                <a16:creationId xmlns:a16="http://schemas.microsoft.com/office/drawing/2014/main" id="{FCB54C2F-B321-BBAC-1059-1C2F6BC93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9CB226-622A-DD7A-5AFD-737755887AC3}"/>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144411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8BB5C-2E84-920F-2DC3-2728F3F85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35238-540F-AD5F-A17B-E2A6E8252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202FD-A702-BD92-256E-C1ACEFB2BD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A7C59-A9DE-B11C-32E0-AD4580DE5379}"/>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6" name="Footer Placeholder 5">
            <a:extLst>
              <a:ext uri="{FF2B5EF4-FFF2-40B4-BE49-F238E27FC236}">
                <a16:creationId xmlns:a16="http://schemas.microsoft.com/office/drawing/2014/main" id="{174D70CB-DFB7-6A0A-A5C9-B342DEE9C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AC535E-E176-828D-51DA-5750963ADF4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415209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96F8-0E73-915B-1914-91AF7622DE28}"/>
              </a:ext>
            </a:extLst>
          </p:cNvPr>
          <p:cNvSpPr>
            <a:spLocks noGrp="1"/>
          </p:cNvSpPr>
          <p:nvPr>
            <p:ph type="title"/>
          </p:nvPr>
        </p:nvSpPr>
        <p:spPr>
          <a:xfrm>
            <a:off x="838200" y="965155"/>
            <a:ext cx="10515600" cy="1035676"/>
          </a:xfrm>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3C1DF684-DEC9-51E4-99DB-90952D4F7F0D}"/>
              </a:ext>
            </a:extLst>
          </p:cNvPr>
          <p:cNvSpPr>
            <a:spLocks noGrp="1"/>
          </p:cNvSpPr>
          <p:nvPr>
            <p:ph type="body" idx="1"/>
          </p:nvPr>
        </p:nvSpPr>
        <p:spPr>
          <a:xfrm>
            <a:off x="839788" y="213995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39791EC-E21A-BC33-2002-21695B42E1AD}"/>
              </a:ext>
            </a:extLst>
          </p:cNvPr>
          <p:cNvSpPr>
            <a:spLocks noGrp="1"/>
          </p:cNvSpPr>
          <p:nvPr>
            <p:ph sz="half" idx="2"/>
          </p:nvPr>
        </p:nvSpPr>
        <p:spPr>
          <a:xfrm>
            <a:off x="839788" y="3006725"/>
            <a:ext cx="515778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CD48E6-250E-EBA7-3881-D129455A7249}"/>
              </a:ext>
            </a:extLst>
          </p:cNvPr>
          <p:cNvSpPr>
            <a:spLocks noGrp="1"/>
          </p:cNvSpPr>
          <p:nvPr>
            <p:ph type="body" sz="quarter" idx="3"/>
          </p:nvPr>
        </p:nvSpPr>
        <p:spPr>
          <a:xfrm>
            <a:off x="6172200" y="213995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AC707E-85B9-5AA5-2CF1-6B33D0D39925}"/>
              </a:ext>
            </a:extLst>
          </p:cNvPr>
          <p:cNvSpPr>
            <a:spLocks noGrp="1"/>
          </p:cNvSpPr>
          <p:nvPr>
            <p:ph sz="quarter" idx="4"/>
          </p:nvPr>
        </p:nvSpPr>
        <p:spPr>
          <a:xfrm>
            <a:off x="6172200" y="3006725"/>
            <a:ext cx="5183188" cy="31829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D5E0B45-AA42-BB68-7210-F87B0D06D0A1}"/>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8" name="Footer Placeholder 7">
            <a:extLst>
              <a:ext uri="{FF2B5EF4-FFF2-40B4-BE49-F238E27FC236}">
                <a16:creationId xmlns:a16="http://schemas.microsoft.com/office/drawing/2014/main" id="{9502C0EC-1A2E-F29F-8E36-0B87D0503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78A7A8-A96E-EBE3-B1C9-CC6A2448618C}"/>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38114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49F5-4571-241F-E01D-F3A26AE4FC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B59965-E58F-AF5A-ECF8-3347C38D7B2B}"/>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4" name="Footer Placeholder 3">
            <a:extLst>
              <a:ext uri="{FF2B5EF4-FFF2-40B4-BE49-F238E27FC236}">
                <a16:creationId xmlns:a16="http://schemas.microsoft.com/office/drawing/2014/main" id="{A5A466F8-052B-F73C-0CD8-D3B25A9BB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7686D-9B7E-C311-FC91-B777FDED0EE6}"/>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67967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2F1BB-9157-49F2-CDE0-3574DD0B4E7D}"/>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3" name="Footer Placeholder 2">
            <a:extLst>
              <a:ext uri="{FF2B5EF4-FFF2-40B4-BE49-F238E27FC236}">
                <a16:creationId xmlns:a16="http://schemas.microsoft.com/office/drawing/2014/main" id="{6E07A132-E2EC-9727-8FED-67261E800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D6D805-A704-9731-2CDE-5BAE9B97B60B}"/>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215775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2C84A-102D-09DB-A7A1-AAD81B528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E2CF46-4A66-C1A3-D944-08FC07130F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7A2035-9CE4-B40E-FF99-DB0BC7697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73AA9-868F-1D6A-8453-C8737F6DBB49}"/>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6" name="Footer Placeholder 5">
            <a:extLst>
              <a:ext uri="{FF2B5EF4-FFF2-40B4-BE49-F238E27FC236}">
                <a16:creationId xmlns:a16="http://schemas.microsoft.com/office/drawing/2014/main" id="{B3F1BC27-8625-32C9-D1F4-C7C9899D8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FA8924-FE77-B766-B7FE-3BE5021ED772}"/>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393305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F155-986F-252B-13CB-F2B96ABDCF28}"/>
              </a:ext>
            </a:extLst>
          </p:cNvPr>
          <p:cNvSpPr>
            <a:spLocks noGrp="1"/>
          </p:cNvSpPr>
          <p:nvPr>
            <p:ph type="title"/>
          </p:nvPr>
        </p:nvSpPr>
        <p:spPr>
          <a:xfrm>
            <a:off x="839788" y="987424"/>
            <a:ext cx="3932237" cy="127451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A06E6B-0EDF-8275-55AB-7DEB7FC32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0089-E426-EE1F-15E3-ADA06C2B2DA3}"/>
              </a:ext>
            </a:extLst>
          </p:cNvPr>
          <p:cNvSpPr>
            <a:spLocks noGrp="1"/>
          </p:cNvSpPr>
          <p:nvPr>
            <p:ph type="body" sz="half" idx="2"/>
          </p:nvPr>
        </p:nvSpPr>
        <p:spPr>
          <a:xfrm>
            <a:off x="839788" y="2370220"/>
            <a:ext cx="3932237" cy="34987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BF8A2-5135-199A-63DE-D28C1B1188D6}"/>
              </a:ext>
            </a:extLst>
          </p:cNvPr>
          <p:cNvSpPr>
            <a:spLocks noGrp="1"/>
          </p:cNvSpPr>
          <p:nvPr>
            <p:ph type="dt" sz="half" idx="10"/>
          </p:nvPr>
        </p:nvSpPr>
        <p:spPr/>
        <p:txBody>
          <a:bodyPr/>
          <a:lstStyle/>
          <a:p>
            <a:fld id="{9DA9A821-B90E-4073-8A1D-41279B3E2EEC}" type="datetimeFigureOut">
              <a:rPr lang="en-US" smtClean="0"/>
              <a:t>4/17/2024</a:t>
            </a:fld>
            <a:endParaRPr lang="en-US"/>
          </a:p>
        </p:txBody>
      </p:sp>
      <p:sp>
        <p:nvSpPr>
          <p:cNvPr id="6" name="Footer Placeholder 5">
            <a:extLst>
              <a:ext uri="{FF2B5EF4-FFF2-40B4-BE49-F238E27FC236}">
                <a16:creationId xmlns:a16="http://schemas.microsoft.com/office/drawing/2014/main" id="{5BDDCD97-05C0-0D93-CC2F-A0400CA16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6BD7A-D4F8-CCC1-668A-E87B6401A97A}"/>
              </a:ext>
            </a:extLst>
          </p:cNvPr>
          <p:cNvSpPr>
            <a:spLocks noGrp="1"/>
          </p:cNvSpPr>
          <p:nvPr>
            <p:ph type="sldNum" sz="quarter" idx="12"/>
          </p:nvPr>
        </p:nvSpPr>
        <p:spPr/>
        <p:txBody>
          <a:bodyPr/>
          <a:lstStyle/>
          <a:p>
            <a:fld id="{32A5F21F-C508-468F-9931-6B4118C75A16}" type="slidenum">
              <a:rPr lang="en-US" smtClean="0"/>
              <a:t>‹#›</a:t>
            </a:fld>
            <a:endParaRPr lang="en-US"/>
          </a:p>
        </p:txBody>
      </p:sp>
    </p:spTree>
    <p:extLst>
      <p:ext uri="{BB962C8B-B14F-4D97-AF65-F5344CB8AC3E}">
        <p14:creationId xmlns:p14="http://schemas.microsoft.com/office/powerpoint/2010/main" val="67270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B0ADA-C5D1-185A-1A62-46F5D6F1993A}"/>
              </a:ext>
            </a:extLst>
          </p:cNvPr>
          <p:cNvSpPr>
            <a:spLocks noGrp="1"/>
          </p:cNvSpPr>
          <p:nvPr>
            <p:ph type="title"/>
          </p:nvPr>
        </p:nvSpPr>
        <p:spPr>
          <a:xfrm>
            <a:off x="838200" y="96260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99ACC6-BAEE-8CEB-0530-BE2DE9132991}"/>
              </a:ext>
            </a:extLst>
          </p:cNvPr>
          <p:cNvSpPr>
            <a:spLocks noGrp="1"/>
          </p:cNvSpPr>
          <p:nvPr>
            <p:ph type="body" idx="1"/>
          </p:nvPr>
        </p:nvSpPr>
        <p:spPr>
          <a:xfrm>
            <a:off x="838200" y="2454442"/>
            <a:ext cx="10515600" cy="37225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8E268C-915E-2C22-A466-4D1301D0AE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A9A821-B90E-4073-8A1D-41279B3E2EEC}" type="datetimeFigureOut">
              <a:rPr lang="en-US" smtClean="0"/>
              <a:t>4/17/2024</a:t>
            </a:fld>
            <a:endParaRPr lang="en-US"/>
          </a:p>
        </p:txBody>
      </p:sp>
      <p:sp>
        <p:nvSpPr>
          <p:cNvPr id="5" name="Footer Placeholder 4">
            <a:extLst>
              <a:ext uri="{FF2B5EF4-FFF2-40B4-BE49-F238E27FC236}">
                <a16:creationId xmlns:a16="http://schemas.microsoft.com/office/drawing/2014/main" id="{7FB5F412-E639-2005-20D7-0A5588E31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0D691D0-376F-F04F-72B7-A176134655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A5F21F-C508-468F-9931-6B4118C75A16}" type="slidenum">
              <a:rPr lang="en-US" smtClean="0"/>
              <a:t>‹#›</a:t>
            </a:fld>
            <a:endParaRPr lang="en-US"/>
          </a:p>
        </p:txBody>
      </p:sp>
      <p:pic>
        <p:nvPicPr>
          <p:cNvPr id="8" name="Picture 7" descr="A starry sky with many small white dots&#10;&#10;Description automatically generated">
            <a:extLst>
              <a:ext uri="{FF2B5EF4-FFF2-40B4-BE49-F238E27FC236}">
                <a16:creationId xmlns:a16="http://schemas.microsoft.com/office/drawing/2014/main" id="{E6EC0897-B0F3-2CC4-490A-37973933886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87101"/>
          <a:stretch/>
        </p:blipFill>
        <p:spPr>
          <a:xfrm>
            <a:off x="0" y="0"/>
            <a:ext cx="12192000" cy="841206"/>
          </a:xfrm>
          <a:prstGeom prst="rect">
            <a:avLst/>
          </a:prstGeom>
        </p:spPr>
      </p:pic>
      <p:pic>
        <p:nvPicPr>
          <p:cNvPr id="10" name="Picture 9">
            <a:extLst>
              <a:ext uri="{FF2B5EF4-FFF2-40B4-BE49-F238E27FC236}">
                <a16:creationId xmlns:a16="http://schemas.microsoft.com/office/drawing/2014/main" id="{0B8DB15E-A64A-B303-B245-61357B7F31B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79073" y="32076"/>
            <a:ext cx="9833854" cy="751144"/>
          </a:xfrm>
          <a:prstGeom prst="rect">
            <a:avLst/>
          </a:prstGeom>
        </p:spPr>
      </p:pic>
    </p:spTree>
    <p:extLst>
      <p:ext uri="{BB962C8B-B14F-4D97-AF65-F5344CB8AC3E}">
        <p14:creationId xmlns:p14="http://schemas.microsoft.com/office/powerpoint/2010/main" val="38670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hyperlink" Target="https://de.wikipedia.org/wiki/Highway_of_Tears"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s://creativecommons.org/licenses/by-sa/3.0/" TargetMode="External"/><Relationship Id="rId9" Type="http://schemas.openxmlformats.org/officeDocument/2006/relationships/image" Target="../media/image11.png"/><Relationship Id="rId14" Type="http://schemas.openxmlformats.org/officeDocument/2006/relationships/image" Target="../media/image16.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8.svg"/><Relationship Id="rId7" Type="http://schemas.openxmlformats.org/officeDocument/2006/relationships/image" Target="../media/image12.svg"/><Relationship Id="rId12" Type="http://schemas.openxmlformats.org/officeDocument/2006/relationships/image" Target="../media/image25.svg"/><Relationship Id="rId2" Type="http://schemas.openxmlformats.org/officeDocument/2006/relationships/image" Target="../media/image17.png"/><Relationship Id="rId16"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24.png"/><Relationship Id="rId5" Type="http://schemas.openxmlformats.org/officeDocument/2006/relationships/image" Target="../media/image20.sv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svg"/><Relationship Id="rId14" Type="http://schemas.openxmlformats.org/officeDocument/2006/relationships/image" Target="../media/image27.svg"/></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cid:37599758-07f4-48a8-aaac-7bf60e0f80dc@namprd09.prod.outlook.co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mailto:chusband@mdot.ms.gov" TargetMode="External"/><Relationship Id="rId2" Type="http://schemas.openxmlformats.org/officeDocument/2006/relationships/hyperlink" Target="mailto:swilson@mdot.ms.gov"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mailto:tamara.stewart@mshc.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rry sky with many small white dots&#10;&#10;Description automatically generated">
            <a:extLst>
              <a:ext uri="{FF2B5EF4-FFF2-40B4-BE49-F238E27FC236}">
                <a16:creationId xmlns:a16="http://schemas.microsoft.com/office/drawing/2014/main" id="{291BFA26-115F-E34D-D27A-EFE96783D154}"/>
              </a:ext>
            </a:extLst>
          </p:cNvPr>
          <p:cNvPicPr>
            <a:picLocks noChangeAspect="1"/>
          </p:cNvPicPr>
          <p:nvPr/>
        </p:nvPicPr>
        <p:blipFill rotWithShape="1">
          <a:blip r:embed="rId2">
            <a:extLst>
              <a:ext uri="{28A0092B-C50C-407E-A947-70E740481C1C}">
                <a14:useLocalDpi xmlns:a14="http://schemas.microsoft.com/office/drawing/2010/main" val="0"/>
              </a:ext>
            </a:extLst>
          </a:blip>
          <a:srcRect l="2455" r="2455"/>
          <a:stretch/>
        </p:blipFill>
        <p:spPr>
          <a:xfrm>
            <a:off x="0" y="0"/>
            <a:ext cx="12192000" cy="6858000"/>
          </a:xfrm>
          <a:prstGeom prst="rect">
            <a:avLst/>
          </a:prstGeom>
        </p:spPr>
      </p:pic>
      <p:pic>
        <p:nvPicPr>
          <p:cNvPr id="11" name="Picture 10" descr="A sign with a flower on it&#10;&#10;Description automatically generated">
            <a:extLst>
              <a:ext uri="{FF2B5EF4-FFF2-40B4-BE49-F238E27FC236}">
                <a16:creationId xmlns:a16="http://schemas.microsoft.com/office/drawing/2014/main" id="{EC645E6D-58D9-4A4D-A420-3A4102867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31267"/>
            <a:ext cx="6467520" cy="5926733"/>
          </a:xfrm>
          <a:prstGeom prst="rect">
            <a:avLst/>
          </a:prstGeom>
        </p:spPr>
      </p:pic>
      <p:pic>
        <p:nvPicPr>
          <p:cNvPr id="13" name="Picture 12">
            <a:extLst>
              <a:ext uri="{FF2B5EF4-FFF2-40B4-BE49-F238E27FC236}">
                <a16:creationId xmlns:a16="http://schemas.microsoft.com/office/drawing/2014/main" id="{4332445C-B5D5-D294-29E0-AFD9D7B36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4379"/>
            <a:ext cx="12192000" cy="931267"/>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B661A2EB-AE69-B882-FABE-9D6E4D8680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520866"/>
            <a:ext cx="5946107" cy="4015627"/>
          </a:xfrm>
          <a:prstGeom prst="rect">
            <a:avLst/>
          </a:prstGeom>
        </p:spPr>
      </p:pic>
    </p:spTree>
    <p:extLst>
      <p:ext uri="{BB962C8B-B14F-4D97-AF65-F5344CB8AC3E}">
        <p14:creationId xmlns:p14="http://schemas.microsoft.com/office/powerpoint/2010/main" val="3223713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7394-2FC9-4CCF-4A13-782092A9EB1B}"/>
              </a:ext>
            </a:extLst>
          </p:cNvPr>
          <p:cNvSpPr>
            <a:spLocks noGrp="1"/>
          </p:cNvSpPr>
          <p:nvPr>
            <p:ph type="title"/>
          </p:nvPr>
        </p:nvSpPr>
        <p:spPr/>
        <p:txBody>
          <a:bodyPr/>
          <a:lstStyle/>
          <a:p>
            <a:r>
              <a:rPr lang="en-US" dirty="0"/>
              <a:t>Non-Congregate Shelter</a:t>
            </a:r>
          </a:p>
        </p:txBody>
      </p:sp>
      <p:sp>
        <p:nvSpPr>
          <p:cNvPr id="4" name="Text Placeholder 3">
            <a:extLst>
              <a:ext uri="{FF2B5EF4-FFF2-40B4-BE49-F238E27FC236}">
                <a16:creationId xmlns:a16="http://schemas.microsoft.com/office/drawing/2014/main" id="{41710CDB-94F7-EAFC-DA44-10C6544E4752}"/>
              </a:ext>
            </a:extLst>
          </p:cNvPr>
          <p:cNvSpPr>
            <a:spLocks noGrp="1"/>
          </p:cNvSpPr>
          <p:nvPr>
            <p:ph type="body" idx="1"/>
          </p:nvPr>
        </p:nvSpPr>
        <p:spPr/>
        <p:txBody>
          <a:bodyPr/>
          <a:lstStyle/>
          <a:p>
            <a:r>
              <a:rPr lang="en-US" dirty="0"/>
              <a:t>Eligible Activity</a:t>
            </a:r>
          </a:p>
        </p:txBody>
      </p:sp>
      <p:sp>
        <p:nvSpPr>
          <p:cNvPr id="5" name="Content Placeholder 4">
            <a:extLst>
              <a:ext uri="{FF2B5EF4-FFF2-40B4-BE49-F238E27FC236}">
                <a16:creationId xmlns:a16="http://schemas.microsoft.com/office/drawing/2014/main" id="{798530BA-172B-7282-AA9C-E9ABD478B103}"/>
              </a:ext>
            </a:extLst>
          </p:cNvPr>
          <p:cNvSpPr>
            <a:spLocks noGrp="1"/>
          </p:cNvSpPr>
          <p:nvPr>
            <p:ph sz="half" idx="2"/>
          </p:nvPr>
        </p:nvSpPr>
        <p:spPr/>
        <p:txBody>
          <a:bodyPr/>
          <a:lstStyle/>
          <a:p>
            <a:r>
              <a:rPr lang="en-US" dirty="0"/>
              <a:t>Acquisition </a:t>
            </a:r>
          </a:p>
          <a:p>
            <a:r>
              <a:rPr lang="en-US" dirty="0"/>
              <a:t>Demolition </a:t>
            </a:r>
          </a:p>
          <a:p>
            <a:r>
              <a:rPr lang="en-US" dirty="0"/>
              <a:t>Rehab</a:t>
            </a:r>
          </a:p>
          <a:p>
            <a:r>
              <a:rPr lang="en-US" dirty="0"/>
              <a:t>Construction of NCS  units</a:t>
            </a:r>
          </a:p>
          <a:p>
            <a:r>
              <a:rPr lang="en-US" dirty="0"/>
              <a:t>Development hard cost</a:t>
            </a:r>
          </a:p>
          <a:p>
            <a:r>
              <a:rPr lang="en-US" dirty="0"/>
              <a:t>Related Soft Cost</a:t>
            </a:r>
          </a:p>
        </p:txBody>
      </p:sp>
      <p:sp>
        <p:nvSpPr>
          <p:cNvPr id="6" name="Text Placeholder 5">
            <a:extLst>
              <a:ext uri="{FF2B5EF4-FFF2-40B4-BE49-F238E27FC236}">
                <a16:creationId xmlns:a16="http://schemas.microsoft.com/office/drawing/2014/main" id="{6F808221-6D83-095D-17DF-94CC6604290A}"/>
              </a:ext>
            </a:extLst>
          </p:cNvPr>
          <p:cNvSpPr>
            <a:spLocks noGrp="1"/>
          </p:cNvSpPr>
          <p:nvPr>
            <p:ph type="body" sz="quarter" idx="3"/>
          </p:nvPr>
        </p:nvSpPr>
        <p:spPr/>
        <p:txBody>
          <a:bodyPr/>
          <a:lstStyle/>
          <a:p>
            <a:r>
              <a:rPr lang="en-US" dirty="0"/>
              <a:t>Ineligible Cost	</a:t>
            </a:r>
          </a:p>
        </p:txBody>
      </p:sp>
      <p:sp>
        <p:nvSpPr>
          <p:cNvPr id="7" name="Content Placeholder 6">
            <a:extLst>
              <a:ext uri="{FF2B5EF4-FFF2-40B4-BE49-F238E27FC236}">
                <a16:creationId xmlns:a16="http://schemas.microsoft.com/office/drawing/2014/main" id="{8A975D09-8C6D-F501-435D-8A14CD196E67}"/>
              </a:ext>
            </a:extLst>
          </p:cNvPr>
          <p:cNvSpPr>
            <a:spLocks noGrp="1"/>
          </p:cNvSpPr>
          <p:nvPr>
            <p:ph sz="quarter" idx="4"/>
          </p:nvPr>
        </p:nvSpPr>
        <p:spPr/>
        <p:txBody>
          <a:bodyPr/>
          <a:lstStyle/>
          <a:p>
            <a:r>
              <a:rPr lang="en-US" dirty="0"/>
              <a:t>Operating cost</a:t>
            </a:r>
          </a:p>
          <a:p>
            <a:r>
              <a:rPr lang="en-US" dirty="0"/>
              <a:t>Cost to convert to rental housing</a:t>
            </a:r>
          </a:p>
        </p:txBody>
      </p:sp>
    </p:spTree>
    <p:extLst>
      <p:ext uri="{BB962C8B-B14F-4D97-AF65-F5344CB8AC3E}">
        <p14:creationId xmlns:p14="http://schemas.microsoft.com/office/powerpoint/2010/main" val="1433557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B99F9-59AE-4184-6FD8-F8E307974559}"/>
              </a:ext>
            </a:extLst>
          </p:cNvPr>
          <p:cNvSpPr>
            <a:spLocks noGrp="1"/>
          </p:cNvSpPr>
          <p:nvPr>
            <p:ph type="title"/>
          </p:nvPr>
        </p:nvSpPr>
        <p:spPr>
          <a:xfrm>
            <a:off x="838200" y="795806"/>
            <a:ext cx="10515600" cy="1009934"/>
          </a:xfrm>
        </p:spPr>
        <p:txBody>
          <a:bodyPr/>
          <a:lstStyle/>
          <a:p>
            <a:r>
              <a:rPr lang="en-US" dirty="0"/>
              <a:t>Supportive Services </a:t>
            </a:r>
          </a:p>
        </p:txBody>
      </p:sp>
      <p:sp>
        <p:nvSpPr>
          <p:cNvPr id="3" name="Content Placeholder 2">
            <a:extLst>
              <a:ext uri="{FF2B5EF4-FFF2-40B4-BE49-F238E27FC236}">
                <a16:creationId xmlns:a16="http://schemas.microsoft.com/office/drawing/2014/main" id="{A2A7A306-2E7E-8703-DFCC-61BBA81DCC8E}"/>
              </a:ext>
            </a:extLst>
          </p:cNvPr>
          <p:cNvSpPr>
            <a:spLocks noGrp="1"/>
          </p:cNvSpPr>
          <p:nvPr>
            <p:ph idx="1"/>
          </p:nvPr>
        </p:nvSpPr>
        <p:spPr>
          <a:xfrm>
            <a:off x="586530" y="1864463"/>
            <a:ext cx="10515600" cy="4707673"/>
          </a:xfrm>
        </p:spPr>
        <p:txBody>
          <a:bodyPr>
            <a:normAutofit/>
          </a:bodyPr>
          <a:lstStyle/>
          <a:p>
            <a:r>
              <a:rPr lang="en-US" dirty="0"/>
              <a:t>Eligible Supportive Services: There are three categories specifically included as supportive services under HOME-ARP: </a:t>
            </a:r>
          </a:p>
          <a:p>
            <a:pPr marL="914400" lvl="1" indent="-457200">
              <a:lnSpc>
                <a:spcPct val="100000"/>
              </a:lnSpc>
              <a:buFont typeface="+mj-lt"/>
              <a:buAutoNum type="arabicPeriod"/>
            </a:pPr>
            <a:r>
              <a:rPr lang="en-US" sz="2000" dirty="0"/>
              <a:t>McKinney-Vento Supportive Services: </a:t>
            </a:r>
          </a:p>
          <a:p>
            <a:pPr lvl="2">
              <a:lnSpc>
                <a:spcPct val="100000"/>
              </a:lnSpc>
            </a:pPr>
            <a:r>
              <a:rPr lang="en-US" sz="1600" dirty="0"/>
              <a:t>McKinney-Vento Supportive Services under HOMEARP are adapted from the services listed in section 401(29) of the McKinney-Vento Homeless Assistance Act (“McKinney-Vento Supportive Services”) (42 U.S.C. 11360(29)). </a:t>
            </a:r>
          </a:p>
          <a:p>
            <a:pPr marL="914400" lvl="1" indent="-457200">
              <a:lnSpc>
                <a:spcPct val="100000"/>
              </a:lnSpc>
              <a:buFont typeface="+mj-lt"/>
              <a:buAutoNum type="arabicPeriod"/>
            </a:pPr>
            <a:r>
              <a:rPr lang="en-US" sz="2000" dirty="0"/>
              <a:t>Homelessness Prevention Services, (Housing Relocation and Stabilization): </a:t>
            </a:r>
          </a:p>
          <a:p>
            <a:pPr lvl="2">
              <a:lnSpc>
                <a:spcPct val="100000"/>
              </a:lnSpc>
            </a:pPr>
            <a:r>
              <a:rPr lang="en-US" sz="1600" dirty="0"/>
              <a:t>HOME-ARP Homelessness Prevention Services are adapted from certain eligible homelessness prevention services under the Emergency Services Grant (ESG) regulations at 24 CFR Part 576. </a:t>
            </a:r>
          </a:p>
          <a:p>
            <a:pPr marL="914400" lvl="1" indent="-457200">
              <a:lnSpc>
                <a:spcPct val="100000"/>
              </a:lnSpc>
              <a:buFont typeface="+mj-lt"/>
              <a:buAutoNum type="arabicPeriod"/>
            </a:pPr>
            <a:r>
              <a:rPr lang="en-US" sz="2000" dirty="0"/>
              <a:t>Housing Counseling Services: </a:t>
            </a:r>
          </a:p>
          <a:p>
            <a:pPr lvl="2">
              <a:lnSpc>
                <a:spcPct val="100000"/>
              </a:lnSpc>
            </a:pPr>
            <a:r>
              <a:rPr lang="en-US" sz="1600" dirty="0"/>
              <a:t>Housing counseling services under HOME-ARP are those consistent with the definition of housing counseling and housing counseling services defined at 24 CFR 5.100 and 5.111, respectively, except that homeowner assistance and related services are not eligible HOME-ARP activities.</a:t>
            </a:r>
          </a:p>
        </p:txBody>
      </p:sp>
    </p:spTree>
    <p:extLst>
      <p:ext uri="{BB962C8B-B14F-4D97-AF65-F5344CB8AC3E}">
        <p14:creationId xmlns:p14="http://schemas.microsoft.com/office/powerpoint/2010/main" val="23135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42C8-7F68-51FC-D6E2-542EFA734413}"/>
              </a:ext>
            </a:extLst>
          </p:cNvPr>
          <p:cNvSpPr>
            <a:spLocks noGrp="1"/>
          </p:cNvSpPr>
          <p:nvPr>
            <p:ph type="title"/>
          </p:nvPr>
        </p:nvSpPr>
        <p:spPr/>
        <p:txBody>
          <a:bodyPr/>
          <a:lstStyle/>
          <a:p>
            <a:r>
              <a:rPr lang="en-US" dirty="0"/>
              <a:t>Rental Development </a:t>
            </a:r>
          </a:p>
        </p:txBody>
      </p:sp>
      <p:sp>
        <p:nvSpPr>
          <p:cNvPr id="3" name="Text Placeholder 2">
            <a:extLst>
              <a:ext uri="{FF2B5EF4-FFF2-40B4-BE49-F238E27FC236}">
                <a16:creationId xmlns:a16="http://schemas.microsoft.com/office/drawing/2014/main" id="{7330A0B8-A664-114D-76AA-CAB3E068CBF8}"/>
              </a:ext>
            </a:extLst>
          </p:cNvPr>
          <p:cNvSpPr>
            <a:spLocks noGrp="1"/>
          </p:cNvSpPr>
          <p:nvPr>
            <p:ph type="body" idx="1"/>
          </p:nvPr>
        </p:nvSpPr>
        <p:spPr/>
        <p:txBody>
          <a:bodyPr/>
          <a:lstStyle/>
          <a:p>
            <a:r>
              <a:rPr lang="en-US" dirty="0"/>
              <a:t>Eligible Activity			</a:t>
            </a:r>
          </a:p>
        </p:txBody>
      </p:sp>
      <p:sp>
        <p:nvSpPr>
          <p:cNvPr id="4" name="Content Placeholder 3">
            <a:extLst>
              <a:ext uri="{FF2B5EF4-FFF2-40B4-BE49-F238E27FC236}">
                <a16:creationId xmlns:a16="http://schemas.microsoft.com/office/drawing/2014/main" id="{F5B1FD36-B828-8541-8CBB-A6EF7449CBDB}"/>
              </a:ext>
            </a:extLst>
          </p:cNvPr>
          <p:cNvSpPr>
            <a:spLocks noGrp="1"/>
          </p:cNvSpPr>
          <p:nvPr>
            <p:ph sz="half" idx="2"/>
          </p:nvPr>
        </p:nvSpPr>
        <p:spPr/>
        <p:txBody>
          <a:bodyPr/>
          <a:lstStyle/>
          <a:p>
            <a:r>
              <a:rPr lang="en-US" dirty="0"/>
              <a:t>Acquisition</a:t>
            </a:r>
          </a:p>
          <a:p>
            <a:r>
              <a:rPr lang="en-US" dirty="0"/>
              <a:t>Construction</a:t>
            </a:r>
          </a:p>
          <a:p>
            <a:r>
              <a:rPr lang="en-US" dirty="0"/>
              <a:t>Rehabilitation</a:t>
            </a:r>
          </a:p>
          <a:p>
            <a:r>
              <a:rPr lang="en-US" dirty="0"/>
              <a:t>Reconstruction as defined in 24 CFR 92.2 </a:t>
            </a:r>
          </a:p>
          <a:p>
            <a:endParaRPr lang="en-US" dirty="0"/>
          </a:p>
        </p:txBody>
      </p:sp>
      <p:sp>
        <p:nvSpPr>
          <p:cNvPr id="5" name="Text Placeholder 4">
            <a:extLst>
              <a:ext uri="{FF2B5EF4-FFF2-40B4-BE49-F238E27FC236}">
                <a16:creationId xmlns:a16="http://schemas.microsoft.com/office/drawing/2014/main" id="{6FD3EF47-1E3A-03EB-082B-1B6A2AD78D8E}"/>
              </a:ext>
            </a:extLst>
          </p:cNvPr>
          <p:cNvSpPr>
            <a:spLocks noGrp="1"/>
          </p:cNvSpPr>
          <p:nvPr>
            <p:ph type="body" sz="quarter" idx="3"/>
          </p:nvPr>
        </p:nvSpPr>
        <p:spPr/>
        <p:txBody>
          <a:bodyPr/>
          <a:lstStyle/>
          <a:p>
            <a:r>
              <a:rPr lang="en-US" dirty="0"/>
              <a:t>Eligible Cost</a:t>
            </a:r>
          </a:p>
        </p:txBody>
      </p:sp>
      <p:sp>
        <p:nvSpPr>
          <p:cNvPr id="6" name="Content Placeholder 5">
            <a:extLst>
              <a:ext uri="{FF2B5EF4-FFF2-40B4-BE49-F238E27FC236}">
                <a16:creationId xmlns:a16="http://schemas.microsoft.com/office/drawing/2014/main" id="{BFD5E2A9-171A-FA43-82D6-4CFACDF742E7}"/>
              </a:ext>
            </a:extLst>
          </p:cNvPr>
          <p:cNvSpPr>
            <a:spLocks noGrp="1"/>
          </p:cNvSpPr>
          <p:nvPr>
            <p:ph sz="quarter" idx="4"/>
          </p:nvPr>
        </p:nvSpPr>
        <p:spPr/>
        <p:txBody>
          <a:bodyPr/>
          <a:lstStyle/>
          <a:p>
            <a:r>
              <a:rPr lang="en-US" dirty="0"/>
              <a:t>Development hard cost</a:t>
            </a:r>
          </a:p>
          <a:p>
            <a:r>
              <a:rPr lang="en-US" dirty="0"/>
              <a:t>Acquisition cost </a:t>
            </a:r>
          </a:p>
          <a:p>
            <a:r>
              <a:rPr lang="en-US" dirty="0"/>
              <a:t>Related soft cost </a:t>
            </a:r>
          </a:p>
          <a:p>
            <a:r>
              <a:rPr lang="en-US" dirty="0"/>
              <a:t>Relocation cost </a:t>
            </a:r>
          </a:p>
          <a:p>
            <a:r>
              <a:rPr lang="en-US" dirty="0"/>
              <a:t>Operating Cost</a:t>
            </a:r>
          </a:p>
          <a:p>
            <a:r>
              <a:rPr lang="en-US" dirty="0"/>
              <a:t>Other</a:t>
            </a:r>
          </a:p>
        </p:txBody>
      </p:sp>
    </p:spTree>
    <p:extLst>
      <p:ext uri="{BB962C8B-B14F-4D97-AF65-F5344CB8AC3E}">
        <p14:creationId xmlns:p14="http://schemas.microsoft.com/office/powerpoint/2010/main" val="51895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641398-FCE6-FC05-45B1-0478FCC50CB3}"/>
              </a:ext>
            </a:extLst>
          </p:cNvPr>
          <p:cNvSpPr>
            <a:spLocks noGrp="1"/>
          </p:cNvSpPr>
          <p:nvPr>
            <p:ph type="title"/>
          </p:nvPr>
        </p:nvSpPr>
        <p:spPr>
          <a:xfrm>
            <a:off x="340773" y="1248811"/>
            <a:ext cx="10515600" cy="1009934"/>
          </a:xfrm>
        </p:spPr>
        <p:txBody>
          <a:bodyPr>
            <a:normAutofit fontScale="90000"/>
          </a:bodyPr>
          <a:lstStyle/>
          <a:p>
            <a:r>
              <a:rPr lang="en-US" dirty="0"/>
              <a:t>Rental Development Rental Project Requirements</a:t>
            </a:r>
            <a:br>
              <a:rPr lang="en-US" dirty="0"/>
            </a:br>
            <a:endParaRPr lang="en-US" dirty="0"/>
          </a:p>
        </p:txBody>
      </p:sp>
      <p:sp>
        <p:nvSpPr>
          <p:cNvPr id="10" name="Content Placeholder 9">
            <a:extLst>
              <a:ext uri="{FF2B5EF4-FFF2-40B4-BE49-F238E27FC236}">
                <a16:creationId xmlns:a16="http://schemas.microsoft.com/office/drawing/2014/main" id="{004112D5-DA93-D870-E809-3C80EFECFFDF}"/>
              </a:ext>
            </a:extLst>
          </p:cNvPr>
          <p:cNvSpPr>
            <a:spLocks noGrp="1"/>
          </p:cNvSpPr>
          <p:nvPr>
            <p:ph idx="1"/>
          </p:nvPr>
        </p:nvSpPr>
        <p:spPr>
          <a:xfrm>
            <a:off x="771088" y="2046514"/>
            <a:ext cx="10515600" cy="4461015"/>
          </a:xfrm>
        </p:spPr>
        <p:txBody>
          <a:bodyPr>
            <a:normAutofit lnSpcReduction="10000"/>
          </a:bodyPr>
          <a:lstStyle/>
          <a:p>
            <a:r>
              <a:rPr lang="en-US" sz="2400" dirty="0"/>
              <a:t>Targeting and Occupancy </a:t>
            </a:r>
          </a:p>
          <a:p>
            <a:pPr lvl="1"/>
            <a:r>
              <a:rPr lang="en-US" sz="2000" dirty="0"/>
              <a:t>Not less than 70% of rental units must be restricted for QP that qualified at initial occupancy </a:t>
            </a:r>
          </a:p>
          <a:p>
            <a:pPr lvl="1"/>
            <a:r>
              <a:rPr lang="en-US" sz="2000" dirty="0"/>
              <a:t>Not more than 30% of rental units assisted with HOME-ARP funds may be restricted for occupancy by low-income households. </a:t>
            </a:r>
          </a:p>
          <a:p>
            <a:pPr lvl="2"/>
            <a:r>
              <a:rPr lang="en-US" sz="1600" dirty="0"/>
              <a:t>Proportions in individual projects may vary, but LI units are only allowed in projects that also have QP units restricted for qualifying households</a:t>
            </a:r>
          </a:p>
          <a:p>
            <a:pPr lvl="1"/>
            <a:endParaRPr lang="en-US" sz="2000" dirty="0"/>
          </a:p>
          <a:p>
            <a:r>
              <a:rPr lang="en-US" sz="2400" dirty="0"/>
              <a:t>Units Restricted for Occupancy by QP</a:t>
            </a:r>
          </a:p>
          <a:p>
            <a:pPr lvl="1"/>
            <a:r>
              <a:rPr lang="en-US" sz="2000" dirty="0"/>
              <a:t>Rent may not exceed 30% of the adjusted income of a household annual income whose income is at or below 50% AMI.</a:t>
            </a:r>
          </a:p>
          <a:p>
            <a:r>
              <a:rPr lang="en-US" sz="2400" dirty="0"/>
              <a:t>Rents cannot exceed Low HOME Rent limits </a:t>
            </a:r>
          </a:p>
          <a:p>
            <a:r>
              <a:rPr lang="en-US" sz="2400" dirty="0"/>
              <a:t>Gross rent= Rent + Utility Allowance </a:t>
            </a:r>
          </a:p>
        </p:txBody>
      </p:sp>
    </p:spTree>
    <p:extLst>
      <p:ext uri="{BB962C8B-B14F-4D97-AF65-F5344CB8AC3E}">
        <p14:creationId xmlns:p14="http://schemas.microsoft.com/office/powerpoint/2010/main" val="99162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AD63-128E-4A87-CA34-D5846A1EBE41}"/>
              </a:ext>
            </a:extLst>
          </p:cNvPr>
          <p:cNvSpPr>
            <a:spLocks noGrp="1"/>
          </p:cNvSpPr>
          <p:nvPr>
            <p:ph type="title"/>
          </p:nvPr>
        </p:nvSpPr>
        <p:spPr/>
        <p:txBody>
          <a:bodyPr>
            <a:normAutofit fontScale="90000"/>
          </a:bodyPr>
          <a:lstStyle/>
          <a:p>
            <a:r>
              <a:rPr lang="en-US" dirty="0"/>
              <a:t>Tenant Based Rental Assistance (TBRA)</a:t>
            </a:r>
          </a:p>
        </p:txBody>
      </p:sp>
      <p:sp>
        <p:nvSpPr>
          <p:cNvPr id="3" name="Text Placeholder 2">
            <a:extLst>
              <a:ext uri="{FF2B5EF4-FFF2-40B4-BE49-F238E27FC236}">
                <a16:creationId xmlns:a16="http://schemas.microsoft.com/office/drawing/2014/main" id="{2026C9A1-B2EB-397E-5092-5C2A25469FBE}"/>
              </a:ext>
            </a:extLst>
          </p:cNvPr>
          <p:cNvSpPr>
            <a:spLocks noGrp="1"/>
          </p:cNvSpPr>
          <p:nvPr>
            <p:ph type="body" idx="1"/>
          </p:nvPr>
        </p:nvSpPr>
        <p:spPr/>
        <p:txBody>
          <a:bodyPr/>
          <a:lstStyle/>
          <a:p>
            <a:r>
              <a:rPr lang="en-US" dirty="0"/>
              <a:t>Eligible Activity</a:t>
            </a:r>
          </a:p>
        </p:txBody>
      </p:sp>
      <p:sp>
        <p:nvSpPr>
          <p:cNvPr id="4" name="Content Placeholder 3">
            <a:extLst>
              <a:ext uri="{FF2B5EF4-FFF2-40B4-BE49-F238E27FC236}">
                <a16:creationId xmlns:a16="http://schemas.microsoft.com/office/drawing/2014/main" id="{34A07A3B-AC6C-1001-48C7-CE0D225B9383}"/>
              </a:ext>
            </a:extLst>
          </p:cNvPr>
          <p:cNvSpPr>
            <a:spLocks noGrp="1"/>
          </p:cNvSpPr>
          <p:nvPr>
            <p:ph sz="half" idx="2"/>
          </p:nvPr>
        </p:nvSpPr>
        <p:spPr/>
        <p:txBody>
          <a:bodyPr/>
          <a:lstStyle/>
          <a:p>
            <a:r>
              <a:rPr lang="en-US" dirty="0"/>
              <a:t>Rental security deposits</a:t>
            </a:r>
          </a:p>
          <a:p>
            <a:r>
              <a:rPr lang="en-US" dirty="0"/>
              <a:t>Utility deposits</a:t>
            </a:r>
          </a:p>
          <a:p>
            <a:r>
              <a:rPr lang="en-US" dirty="0"/>
              <a:t>Rental assistance up to 100% of the rent based on household income. </a:t>
            </a:r>
          </a:p>
          <a:p>
            <a:r>
              <a:rPr lang="en-US" dirty="0"/>
              <a:t>Project-Based Subsidy</a:t>
            </a:r>
          </a:p>
          <a:p>
            <a:endParaRPr lang="en-US" dirty="0"/>
          </a:p>
        </p:txBody>
      </p:sp>
      <p:sp>
        <p:nvSpPr>
          <p:cNvPr id="5" name="Text Placeholder 4">
            <a:extLst>
              <a:ext uri="{FF2B5EF4-FFF2-40B4-BE49-F238E27FC236}">
                <a16:creationId xmlns:a16="http://schemas.microsoft.com/office/drawing/2014/main" id="{C446E9D6-C545-DB08-EC7F-CD9AF12367E9}"/>
              </a:ext>
            </a:extLst>
          </p:cNvPr>
          <p:cNvSpPr>
            <a:spLocks noGrp="1"/>
          </p:cNvSpPr>
          <p:nvPr>
            <p:ph type="body" sz="quarter" idx="3"/>
          </p:nvPr>
        </p:nvSpPr>
        <p:spPr/>
        <p:txBody>
          <a:bodyPr/>
          <a:lstStyle/>
          <a:p>
            <a:r>
              <a:rPr lang="en-US" dirty="0"/>
              <a:t>Project Requirements</a:t>
            </a:r>
          </a:p>
        </p:txBody>
      </p:sp>
      <p:sp>
        <p:nvSpPr>
          <p:cNvPr id="6" name="Content Placeholder 5">
            <a:extLst>
              <a:ext uri="{FF2B5EF4-FFF2-40B4-BE49-F238E27FC236}">
                <a16:creationId xmlns:a16="http://schemas.microsoft.com/office/drawing/2014/main" id="{04BE7B12-F28B-EE57-9756-4CB4764B9A9F}"/>
              </a:ext>
            </a:extLst>
          </p:cNvPr>
          <p:cNvSpPr>
            <a:spLocks noGrp="1"/>
          </p:cNvSpPr>
          <p:nvPr>
            <p:ph sz="quarter" idx="4"/>
          </p:nvPr>
        </p:nvSpPr>
        <p:spPr/>
        <p:txBody>
          <a:bodyPr/>
          <a:lstStyle/>
          <a:p>
            <a:r>
              <a:rPr lang="en-US" dirty="0"/>
              <a:t>Portability of rental assistance</a:t>
            </a:r>
          </a:p>
          <a:p>
            <a:r>
              <a:rPr lang="en-US" dirty="0"/>
              <a:t>Rent reasonableness </a:t>
            </a:r>
          </a:p>
          <a:p>
            <a:r>
              <a:rPr lang="en-US" dirty="0"/>
              <a:t>Housing Quality Standards (NSPIRE) </a:t>
            </a:r>
          </a:p>
        </p:txBody>
      </p:sp>
    </p:spTree>
    <p:extLst>
      <p:ext uri="{BB962C8B-B14F-4D97-AF65-F5344CB8AC3E}">
        <p14:creationId xmlns:p14="http://schemas.microsoft.com/office/powerpoint/2010/main" val="250786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7331-1DE2-C9D3-BE2B-CF35BF52D7E0}"/>
              </a:ext>
            </a:extLst>
          </p:cNvPr>
          <p:cNvSpPr>
            <a:spLocks noGrp="1"/>
          </p:cNvSpPr>
          <p:nvPr>
            <p:ph type="ctrTitle"/>
          </p:nvPr>
        </p:nvSpPr>
        <p:spPr/>
        <p:txBody>
          <a:bodyPr>
            <a:normAutofit/>
          </a:bodyPr>
          <a:lstStyle/>
          <a:p>
            <a:r>
              <a:rPr lang="en-US" dirty="0"/>
              <a:t>Program Differences and Similarities</a:t>
            </a:r>
          </a:p>
        </p:txBody>
      </p:sp>
      <p:sp>
        <p:nvSpPr>
          <p:cNvPr id="3" name="Subtitle 2">
            <a:extLst>
              <a:ext uri="{FF2B5EF4-FFF2-40B4-BE49-F238E27FC236}">
                <a16:creationId xmlns:a16="http://schemas.microsoft.com/office/drawing/2014/main" id="{6561E1D7-BB74-7497-3995-8DFD9624AF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3165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0D6A-075B-EC82-B5B7-BF8215ADECBD}"/>
              </a:ext>
            </a:extLst>
          </p:cNvPr>
          <p:cNvSpPr>
            <a:spLocks noGrp="1"/>
          </p:cNvSpPr>
          <p:nvPr>
            <p:ph type="title"/>
          </p:nvPr>
        </p:nvSpPr>
        <p:spPr>
          <a:xfrm>
            <a:off x="753473" y="4169350"/>
            <a:ext cx="10515600" cy="1133475"/>
          </a:xfrm>
        </p:spPr>
        <p:txBody>
          <a:bodyPr>
            <a:normAutofit fontScale="90000"/>
          </a:bodyPr>
          <a:lstStyle/>
          <a:p>
            <a:r>
              <a:rPr lang="en-US" dirty="0"/>
              <a:t>HOME-ARP QP vs Applicants for other Homeless Programs</a:t>
            </a:r>
          </a:p>
        </p:txBody>
      </p:sp>
    </p:spTree>
    <p:extLst>
      <p:ext uri="{BB962C8B-B14F-4D97-AF65-F5344CB8AC3E}">
        <p14:creationId xmlns:p14="http://schemas.microsoft.com/office/powerpoint/2010/main" val="226461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2181-A588-A7E6-C2D7-20AF97FEFEA1}"/>
              </a:ext>
            </a:extLst>
          </p:cNvPr>
          <p:cNvSpPr>
            <a:spLocks noGrp="1"/>
          </p:cNvSpPr>
          <p:nvPr>
            <p:ph type="title"/>
          </p:nvPr>
        </p:nvSpPr>
        <p:spPr>
          <a:xfrm>
            <a:off x="1236944" y="552616"/>
            <a:ext cx="9718111" cy="1576446"/>
          </a:xfrm>
        </p:spPr>
        <p:txBody>
          <a:bodyPr anchor="ctr">
            <a:normAutofit/>
          </a:bodyPr>
          <a:lstStyle/>
          <a:p>
            <a:r>
              <a:rPr lang="en-US" sz="4000" dirty="0"/>
              <a:t>Differences between QPs, CoC, ESG Applicants </a:t>
            </a:r>
          </a:p>
        </p:txBody>
      </p:sp>
      <p:graphicFrame>
        <p:nvGraphicFramePr>
          <p:cNvPr id="9" name="Content Placeholder 2">
            <a:extLst>
              <a:ext uri="{FF2B5EF4-FFF2-40B4-BE49-F238E27FC236}">
                <a16:creationId xmlns:a16="http://schemas.microsoft.com/office/drawing/2014/main" id="{275C15D3-1FBC-5E31-75C7-D12D9F4D6663}"/>
              </a:ext>
            </a:extLst>
          </p:cNvPr>
          <p:cNvGraphicFramePr>
            <a:graphicFrameLocks noGrp="1"/>
          </p:cNvGraphicFramePr>
          <p:nvPr>
            <p:ph idx="1"/>
            <p:extLst>
              <p:ext uri="{D42A27DB-BD31-4B8C-83A1-F6EECF244321}">
                <p14:modId xmlns:p14="http://schemas.microsoft.com/office/powerpoint/2010/main" val="2609258725"/>
              </p:ext>
            </p:extLst>
          </p:nvPr>
        </p:nvGraphicFramePr>
        <p:xfrm>
          <a:off x="644056" y="2615979"/>
          <a:ext cx="11068973"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734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A2D5-0056-F7AB-E17D-93DE3B1146EE}"/>
              </a:ext>
            </a:extLst>
          </p:cNvPr>
          <p:cNvSpPr>
            <a:spLocks noGrp="1"/>
          </p:cNvSpPr>
          <p:nvPr>
            <p:ph type="title"/>
          </p:nvPr>
        </p:nvSpPr>
        <p:spPr>
          <a:xfrm>
            <a:off x="839788" y="1101207"/>
            <a:ext cx="10515600" cy="873968"/>
          </a:xfrm>
        </p:spPr>
        <p:txBody>
          <a:bodyPr>
            <a:normAutofit fontScale="90000"/>
          </a:bodyPr>
          <a:lstStyle/>
          <a:p>
            <a:r>
              <a:rPr lang="en-US" sz="4400" dirty="0"/>
              <a:t>Differences between HOME-ARP, CoC, ESG Housing and Services </a:t>
            </a:r>
            <a:endParaRPr lang="en-US" dirty="0"/>
          </a:p>
        </p:txBody>
      </p:sp>
      <p:sp>
        <p:nvSpPr>
          <p:cNvPr id="26" name="Text Placeholder 25">
            <a:extLst>
              <a:ext uri="{FF2B5EF4-FFF2-40B4-BE49-F238E27FC236}">
                <a16:creationId xmlns:a16="http://schemas.microsoft.com/office/drawing/2014/main" id="{CEF9369D-3FB6-9942-0418-FC4CFDDD91D1}"/>
              </a:ext>
            </a:extLst>
          </p:cNvPr>
          <p:cNvSpPr>
            <a:spLocks noGrp="1"/>
          </p:cNvSpPr>
          <p:nvPr>
            <p:ph type="body" idx="1"/>
          </p:nvPr>
        </p:nvSpPr>
        <p:spPr/>
        <p:txBody>
          <a:bodyPr/>
          <a:lstStyle/>
          <a:p>
            <a:r>
              <a:rPr lang="en-US" dirty="0"/>
              <a:t>ESG/CoC</a:t>
            </a:r>
          </a:p>
        </p:txBody>
      </p:sp>
      <p:graphicFrame>
        <p:nvGraphicFramePr>
          <p:cNvPr id="31" name="Content Placeholder 2">
            <a:extLst>
              <a:ext uri="{FF2B5EF4-FFF2-40B4-BE49-F238E27FC236}">
                <a16:creationId xmlns:a16="http://schemas.microsoft.com/office/drawing/2014/main" id="{116D0648-3BA1-56D3-A6D8-DB3D89B6700F}"/>
              </a:ext>
            </a:extLst>
          </p:cNvPr>
          <p:cNvGraphicFramePr>
            <a:graphicFrameLocks noGrp="1"/>
          </p:cNvGraphicFramePr>
          <p:nvPr>
            <p:ph sz="half" idx="2"/>
            <p:extLst>
              <p:ext uri="{D42A27DB-BD31-4B8C-83A1-F6EECF244321}">
                <p14:modId xmlns:p14="http://schemas.microsoft.com/office/powerpoint/2010/main" val="3502229571"/>
              </p:ext>
            </p:extLst>
          </p:nvPr>
        </p:nvGraphicFramePr>
        <p:xfrm>
          <a:off x="252559" y="2781696"/>
          <a:ext cx="5157787" cy="3420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Text Placeholder 27">
            <a:extLst>
              <a:ext uri="{FF2B5EF4-FFF2-40B4-BE49-F238E27FC236}">
                <a16:creationId xmlns:a16="http://schemas.microsoft.com/office/drawing/2014/main" id="{1AA9FA8E-A395-FB7D-584A-1862F7C4253E}"/>
              </a:ext>
            </a:extLst>
          </p:cNvPr>
          <p:cNvSpPr>
            <a:spLocks noGrp="1"/>
          </p:cNvSpPr>
          <p:nvPr>
            <p:ph type="body" sz="quarter" idx="3"/>
          </p:nvPr>
        </p:nvSpPr>
        <p:spPr>
          <a:xfrm>
            <a:off x="6409221" y="1868011"/>
            <a:ext cx="5183188" cy="823912"/>
          </a:xfrm>
        </p:spPr>
        <p:txBody>
          <a:bodyPr/>
          <a:lstStyle/>
          <a:p>
            <a:r>
              <a:rPr lang="en-US" dirty="0"/>
              <a:t>HOME-ARP</a:t>
            </a:r>
          </a:p>
        </p:txBody>
      </p:sp>
      <p:graphicFrame>
        <p:nvGraphicFramePr>
          <p:cNvPr id="32" name="Content Placeholder 2">
            <a:extLst>
              <a:ext uri="{FF2B5EF4-FFF2-40B4-BE49-F238E27FC236}">
                <a16:creationId xmlns:a16="http://schemas.microsoft.com/office/drawing/2014/main" id="{DA7D9D70-C853-4961-6601-0CFB41C2E283}"/>
              </a:ext>
            </a:extLst>
          </p:cNvPr>
          <p:cNvGraphicFramePr>
            <a:graphicFrameLocks/>
          </p:cNvGraphicFramePr>
          <p:nvPr>
            <p:extLst>
              <p:ext uri="{D42A27DB-BD31-4B8C-83A1-F6EECF244321}">
                <p14:modId xmlns:p14="http://schemas.microsoft.com/office/powerpoint/2010/main" val="343994459"/>
              </p:ext>
            </p:extLst>
          </p:nvPr>
        </p:nvGraphicFramePr>
        <p:xfrm>
          <a:off x="5815858" y="2727913"/>
          <a:ext cx="5157787" cy="34208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 name="Callout: Line 35">
            <a:extLst>
              <a:ext uri="{FF2B5EF4-FFF2-40B4-BE49-F238E27FC236}">
                <a16:creationId xmlns:a16="http://schemas.microsoft.com/office/drawing/2014/main" id="{E0591639-1EB6-5278-30DB-8911DC96AF2C}"/>
              </a:ext>
            </a:extLst>
          </p:cNvPr>
          <p:cNvSpPr/>
          <p:nvPr/>
        </p:nvSpPr>
        <p:spPr>
          <a:xfrm>
            <a:off x="4130689" y="5672743"/>
            <a:ext cx="1965311" cy="1131538"/>
          </a:xfrm>
          <a:prstGeom prst="borderCallout1">
            <a:avLst>
              <a:gd name="adj1" fmla="val 45198"/>
              <a:gd name="adj2" fmla="val -2417"/>
              <a:gd name="adj3" fmla="val 16326"/>
              <a:gd name="adj4" fmla="val -4162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No direct way to increase the housing stock except through partnership with HOME &amp; LITC</a:t>
            </a:r>
            <a:endParaRPr lang="en-US" dirty="0"/>
          </a:p>
        </p:txBody>
      </p:sp>
    </p:spTree>
    <p:extLst>
      <p:ext uri="{BB962C8B-B14F-4D97-AF65-F5344CB8AC3E}">
        <p14:creationId xmlns:p14="http://schemas.microsoft.com/office/powerpoint/2010/main" val="245318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7C79-4BBD-8C04-2357-318732CCFED3}"/>
              </a:ext>
            </a:extLst>
          </p:cNvPr>
          <p:cNvSpPr>
            <a:spLocks noGrp="1"/>
          </p:cNvSpPr>
          <p:nvPr>
            <p:ph type="ctrTitle"/>
          </p:nvPr>
        </p:nvSpPr>
        <p:spPr/>
        <p:txBody>
          <a:bodyPr/>
          <a:lstStyle/>
          <a:p>
            <a:r>
              <a:rPr lang="en-US" dirty="0"/>
              <a:t>Connecting the Dots</a:t>
            </a:r>
          </a:p>
        </p:txBody>
      </p:sp>
      <p:sp>
        <p:nvSpPr>
          <p:cNvPr id="4" name="Flowchart: Connector 3">
            <a:extLst>
              <a:ext uri="{FF2B5EF4-FFF2-40B4-BE49-F238E27FC236}">
                <a16:creationId xmlns:a16="http://schemas.microsoft.com/office/drawing/2014/main" id="{14DE1CD2-326E-F8D2-E979-E5381C520B00}"/>
              </a:ext>
            </a:extLst>
          </p:cNvPr>
          <p:cNvSpPr/>
          <p:nvPr/>
        </p:nvSpPr>
        <p:spPr>
          <a:xfrm>
            <a:off x="2019299" y="3786690"/>
            <a:ext cx="2390775" cy="2065919"/>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Development</a:t>
            </a:r>
          </a:p>
        </p:txBody>
      </p:sp>
      <p:sp>
        <p:nvSpPr>
          <p:cNvPr id="5" name="Flowchart: Connector 4">
            <a:extLst>
              <a:ext uri="{FF2B5EF4-FFF2-40B4-BE49-F238E27FC236}">
                <a16:creationId xmlns:a16="http://schemas.microsoft.com/office/drawing/2014/main" id="{69EA0A73-FAC0-EBEF-7D68-C394C7ED72DE}"/>
              </a:ext>
            </a:extLst>
          </p:cNvPr>
          <p:cNvSpPr/>
          <p:nvPr/>
        </p:nvSpPr>
        <p:spPr>
          <a:xfrm>
            <a:off x="5010149" y="3786689"/>
            <a:ext cx="2390775" cy="2065919"/>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Services</a:t>
            </a:r>
          </a:p>
        </p:txBody>
      </p:sp>
      <p:sp>
        <p:nvSpPr>
          <p:cNvPr id="6" name="Flowchart: Connector 5">
            <a:extLst>
              <a:ext uri="{FF2B5EF4-FFF2-40B4-BE49-F238E27FC236}">
                <a16:creationId xmlns:a16="http://schemas.microsoft.com/office/drawing/2014/main" id="{4024B148-E0FD-F19A-F758-B6254D6FD31A}"/>
              </a:ext>
            </a:extLst>
          </p:cNvPr>
          <p:cNvSpPr/>
          <p:nvPr/>
        </p:nvSpPr>
        <p:spPr>
          <a:xfrm>
            <a:off x="8277225" y="3786688"/>
            <a:ext cx="2390775" cy="2065919"/>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Project Sustainability</a:t>
            </a:r>
          </a:p>
        </p:txBody>
      </p:sp>
    </p:spTree>
    <p:extLst>
      <p:ext uri="{BB962C8B-B14F-4D97-AF65-F5344CB8AC3E}">
        <p14:creationId xmlns:p14="http://schemas.microsoft.com/office/powerpoint/2010/main" val="31952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0 0 L -0.25 0 E" pathEditMode="relative" ptsTypes="">
                                      <p:cBhvr>
                                        <p:cTn id="10"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AD62-0052-D086-7F14-709DF4CDD19D}"/>
              </a:ext>
            </a:extLst>
          </p:cNvPr>
          <p:cNvSpPr>
            <a:spLocks noGrp="1"/>
          </p:cNvSpPr>
          <p:nvPr>
            <p:ph type="ctrTitle"/>
          </p:nvPr>
        </p:nvSpPr>
        <p:spPr>
          <a:xfrm>
            <a:off x="1440110" y="2706059"/>
            <a:ext cx="9144000" cy="1852371"/>
          </a:xfrm>
        </p:spPr>
        <p:txBody>
          <a:bodyPr>
            <a:normAutofit fontScale="90000"/>
          </a:bodyPr>
          <a:lstStyle/>
          <a:p>
            <a:r>
              <a:rPr lang="en-US" dirty="0"/>
              <a:t>Connecting the Dots, HOME-ARP Development and Services</a:t>
            </a:r>
          </a:p>
        </p:txBody>
      </p:sp>
    </p:spTree>
    <p:extLst>
      <p:ext uri="{BB962C8B-B14F-4D97-AF65-F5344CB8AC3E}">
        <p14:creationId xmlns:p14="http://schemas.microsoft.com/office/powerpoint/2010/main" val="271625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30AA-4DC7-EFC4-5C0D-5553999DE08C}"/>
              </a:ext>
            </a:extLst>
          </p:cNvPr>
          <p:cNvSpPr>
            <a:spLocks noGrp="1"/>
          </p:cNvSpPr>
          <p:nvPr>
            <p:ph type="title"/>
          </p:nvPr>
        </p:nvSpPr>
        <p:spPr/>
        <p:txBody>
          <a:bodyPr/>
          <a:lstStyle/>
          <a:p>
            <a:r>
              <a:rPr lang="en-US" dirty="0"/>
              <a:t>Beyond HOME-ARP</a:t>
            </a:r>
          </a:p>
        </p:txBody>
      </p:sp>
      <p:sp>
        <p:nvSpPr>
          <p:cNvPr id="3" name="Content Placeholder 2">
            <a:extLst>
              <a:ext uri="{FF2B5EF4-FFF2-40B4-BE49-F238E27FC236}">
                <a16:creationId xmlns:a16="http://schemas.microsoft.com/office/drawing/2014/main" id="{377646E0-A5C3-DE41-FE96-8432D076532E}"/>
              </a:ext>
            </a:extLst>
          </p:cNvPr>
          <p:cNvSpPr>
            <a:spLocks noGrp="1"/>
          </p:cNvSpPr>
          <p:nvPr>
            <p:ph idx="1"/>
          </p:nvPr>
        </p:nvSpPr>
        <p:spPr/>
        <p:txBody>
          <a:bodyPr/>
          <a:lstStyle/>
          <a:p>
            <a:r>
              <a:rPr lang="en-US" dirty="0"/>
              <a:t>Plans should include project life beyond HOME-ARP:	</a:t>
            </a:r>
          </a:p>
          <a:p>
            <a:pPr lvl="1"/>
            <a:r>
              <a:rPr lang="en-US" dirty="0"/>
              <a:t>Services</a:t>
            </a:r>
          </a:p>
          <a:p>
            <a:pPr lvl="1"/>
            <a:r>
              <a:rPr lang="en-US" dirty="0"/>
              <a:t>Rental subsidy </a:t>
            </a:r>
          </a:p>
          <a:p>
            <a:endParaRPr lang="en-US" dirty="0"/>
          </a:p>
        </p:txBody>
      </p:sp>
    </p:spTree>
    <p:extLst>
      <p:ext uri="{BB962C8B-B14F-4D97-AF65-F5344CB8AC3E}">
        <p14:creationId xmlns:p14="http://schemas.microsoft.com/office/powerpoint/2010/main" val="389834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7C6C-185E-A764-1156-CB4DA9E6F4C1}"/>
              </a:ext>
            </a:extLst>
          </p:cNvPr>
          <p:cNvSpPr>
            <a:spLocks noGrp="1"/>
          </p:cNvSpPr>
          <p:nvPr>
            <p:ph type="ctrTitle"/>
          </p:nvPr>
        </p:nvSpPr>
        <p:spPr/>
        <p:txBody>
          <a:bodyPr>
            <a:normAutofit fontScale="90000"/>
          </a:bodyPr>
          <a:lstStyle/>
          <a:p>
            <a:r>
              <a:rPr lang="en-US" dirty="0"/>
              <a:t>Rental Development and Supportive Services, TBRA </a:t>
            </a:r>
          </a:p>
        </p:txBody>
      </p:sp>
      <p:sp>
        <p:nvSpPr>
          <p:cNvPr id="3" name="Subtitle 2">
            <a:extLst>
              <a:ext uri="{FF2B5EF4-FFF2-40B4-BE49-F238E27FC236}">
                <a16:creationId xmlns:a16="http://schemas.microsoft.com/office/drawing/2014/main" id="{CFC2E135-A139-C4AD-C77E-CEF3FA942BD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7979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1757-18E2-3F96-60CE-5F2025BF2045}"/>
              </a:ext>
            </a:extLst>
          </p:cNvPr>
          <p:cNvSpPr>
            <a:spLocks noGrp="1"/>
          </p:cNvSpPr>
          <p:nvPr>
            <p:ph type="title"/>
          </p:nvPr>
        </p:nvSpPr>
        <p:spPr>
          <a:xfrm>
            <a:off x="712365" y="971974"/>
            <a:ext cx="10515600" cy="1009934"/>
          </a:xfrm>
        </p:spPr>
        <p:txBody>
          <a:bodyPr>
            <a:normAutofit fontScale="90000"/>
          </a:bodyPr>
          <a:lstStyle/>
          <a:p>
            <a:r>
              <a:rPr lang="en-US" dirty="0"/>
              <a:t>HOME-ARP Rental Development Challenges	 </a:t>
            </a:r>
          </a:p>
        </p:txBody>
      </p:sp>
      <p:sp>
        <p:nvSpPr>
          <p:cNvPr id="3" name="Content Placeholder 2">
            <a:extLst>
              <a:ext uri="{FF2B5EF4-FFF2-40B4-BE49-F238E27FC236}">
                <a16:creationId xmlns:a16="http://schemas.microsoft.com/office/drawing/2014/main" id="{B1CBDEF8-1383-F245-5648-7379991D3C2D}"/>
              </a:ext>
            </a:extLst>
          </p:cNvPr>
          <p:cNvSpPr>
            <a:spLocks noGrp="1"/>
          </p:cNvSpPr>
          <p:nvPr>
            <p:ph idx="1"/>
          </p:nvPr>
        </p:nvSpPr>
        <p:spPr/>
        <p:txBody>
          <a:bodyPr>
            <a:normAutofit fontScale="92500" lnSpcReduction="10000"/>
          </a:bodyPr>
          <a:lstStyle/>
          <a:p>
            <a:r>
              <a:rPr lang="en-US" dirty="0"/>
              <a:t>Targeted low-income or homeless but may not be able to locate appropriate tenants. </a:t>
            </a:r>
          </a:p>
          <a:p>
            <a:pPr marL="0" indent="0">
              <a:buNone/>
            </a:pPr>
            <a:endParaRPr lang="en-US" dirty="0"/>
          </a:p>
          <a:p>
            <a:r>
              <a:rPr lang="en-US" dirty="0"/>
              <a:t>Concerns about occupancy due to income. </a:t>
            </a:r>
          </a:p>
          <a:p>
            <a:pPr marL="457200" lvl="1" indent="0">
              <a:buNone/>
            </a:pPr>
            <a:endParaRPr lang="en-US" dirty="0"/>
          </a:p>
          <a:p>
            <a:r>
              <a:rPr lang="en-US" dirty="0"/>
              <a:t>Lack of resources to homeless/low-income tenants that reside on your property and may need support. </a:t>
            </a:r>
          </a:p>
          <a:p>
            <a:endParaRPr lang="en-US" dirty="0"/>
          </a:p>
          <a:p>
            <a:r>
              <a:rPr lang="en-US" dirty="0"/>
              <a:t>Limited or lack of transportation </a:t>
            </a:r>
          </a:p>
        </p:txBody>
      </p:sp>
    </p:spTree>
    <p:extLst>
      <p:ext uri="{BB962C8B-B14F-4D97-AF65-F5344CB8AC3E}">
        <p14:creationId xmlns:p14="http://schemas.microsoft.com/office/powerpoint/2010/main" val="256880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E2ED-F4CE-6129-6F85-FFACB383EFBF}"/>
              </a:ext>
            </a:extLst>
          </p:cNvPr>
          <p:cNvSpPr>
            <a:spLocks noGrp="1"/>
          </p:cNvSpPr>
          <p:nvPr>
            <p:ph type="title"/>
          </p:nvPr>
        </p:nvSpPr>
        <p:spPr/>
        <p:txBody>
          <a:bodyPr>
            <a:normAutofit/>
          </a:bodyPr>
          <a:lstStyle/>
          <a:p>
            <a:r>
              <a:rPr lang="en-US" dirty="0"/>
              <a:t>HOME-ARP Rental Development Challenges</a:t>
            </a:r>
          </a:p>
        </p:txBody>
      </p:sp>
      <p:sp>
        <p:nvSpPr>
          <p:cNvPr id="3" name="Content Placeholder 2">
            <a:extLst>
              <a:ext uri="{FF2B5EF4-FFF2-40B4-BE49-F238E27FC236}">
                <a16:creationId xmlns:a16="http://schemas.microsoft.com/office/drawing/2014/main" id="{BF949010-CB40-B838-88CD-7C7B57F9A434}"/>
              </a:ext>
            </a:extLst>
          </p:cNvPr>
          <p:cNvSpPr>
            <a:spLocks noGrp="1"/>
          </p:cNvSpPr>
          <p:nvPr>
            <p:ph idx="1"/>
          </p:nvPr>
        </p:nvSpPr>
        <p:spPr>
          <a:xfrm>
            <a:off x="838200" y="2378518"/>
            <a:ext cx="10515600" cy="4051004"/>
          </a:xfrm>
        </p:spPr>
        <p:txBody>
          <a:bodyPr>
            <a:normAutofit fontScale="92500"/>
          </a:bodyPr>
          <a:lstStyle/>
          <a:p>
            <a:pPr marL="0" indent="0">
              <a:buNone/>
            </a:pPr>
            <a:r>
              <a:rPr lang="en-US" dirty="0"/>
              <a:t>Challenge: Most HOME-ARP qualifying households are unable to pay sufficient rent to cover debt service &amp; other operating costs </a:t>
            </a:r>
          </a:p>
          <a:p>
            <a:r>
              <a:rPr lang="en-US" dirty="0"/>
              <a:t> Project-based rental assistance (PBRA)/Master Leasing is an option </a:t>
            </a:r>
          </a:p>
          <a:p>
            <a:r>
              <a:rPr lang="en-US" dirty="0"/>
              <a:t>Other techniques to ensure sustainable HOME-ARP projects include </a:t>
            </a:r>
          </a:p>
          <a:p>
            <a:pPr lvl="1"/>
            <a:r>
              <a:rPr lang="en-US" dirty="0"/>
              <a:t>Mixed-income developments where market-rate or higher income restricted units subsidize HOME-ARP unit operating costs </a:t>
            </a:r>
          </a:p>
          <a:p>
            <a:pPr lvl="1"/>
            <a:r>
              <a:rPr lang="en-US" dirty="0"/>
              <a:t>LIHTC</a:t>
            </a:r>
          </a:p>
          <a:p>
            <a:pPr marL="457200" lvl="1" indent="0">
              <a:buNone/>
            </a:pPr>
            <a:endParaRPr lang="en-US" dirty="0"/>
          </a:p>
          <a:p>
            <a:r>
              <a:rPr lang="en-US" dirty="0"/>
              <a:t>HOME-ARP flexibility layering addresses challenges and creates sustainable projects</a:t>
            </a:r>
          </a:p>
        </p:txBody>
      </p:sp>
    </p:spTree>
    <p:extLst>
      <p:ext uri="{BB962C8B-B14F-4D97-AF65-F5344CB8AC3E}">
        <p14:creationId xmlns:p14="http://schemas.microsoft.com/office/powerpoint/2010/main" val="388053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1757-18E2-3F96-60CE-5F2025BF2045}"/>
              </a:ext>
            </a:extLst>
          </p:cNvPr>
          <p:cNvSpPr>
            <a:spLocks noGrp="1"/>
          </p:cNvSpPr>
          <p:nvPr>
            <p:ph type="title"/>
          </p:nvPr>
        </p:nvSpPr>
        <p:spPr>
          <a:xfrm>
            <a:off x="754310" y="695137"/>
            <a:ext cx="10515600" cy="1009934"/>
          </a:xfrm>
        </p:spPr>
        <p:txBody>
          <a:bodyPr>
            <a:normAutofit/>
          </a:bodyPr>
          <a:lstStyle/>
          <a:p>
            <a:r>
              <a:rPr lang="en-US" dirty="0"/>
              <a:t>Rental Development with Services 	 </a:t>
            </a:r>
          </a:p>
        </p:txBody>
      </p:sp>
      <p:sp>
        <p:nvSpPr>
          <p:cNvPr id="3" name="Content Placeholder 2">
            <a:extLst>
              <a:ext uri="{FF2B5EF4-FFF2-40B4-BE49-F238E27FC236}">
                <a16:creationId xmlns:a16="http://schemas.microsoft.com/office/drawing/2014/main" id="{B1CBDEF8-1383-F245-5648-7379991D3C2D}"/>
              </a:ext>
            </a:extLst>
          </p:cNvPr>
          <p:cNvSpPr>
            <a:spLocks noGrp="1"/>
          </p:cNvSpPr>
          <p:nvPr>
            <p:ph idx="1"/>
          </p:nvPr>
        </p:nvSpPr>
        <p:spPr>
          <a:xfrm>
            <a:off x="838200" y="1937857"/>
            <a:ext cx="10515600" cy="4290330"/>
          </a:xfrm>
        </p:spPr>
        <p:txBody>
          <a:bodyPr>
            <a:normAutofit fontScale="62500" lnSpcReduction="20000"/>
          </a:bodyPr>
          <a:lstStyle/>
          <a:p>
            <a:r>
              <a:rPr lang="en-US" dirty="0"/>
              <a:t>Targeted low-income or homeless but may not be able to locate appropriate tenants. </a:t>
            </a:r>
          </a:p>
          <a:p>
            <a:r>
              <a:rPr lang="en-US" dirty="0">
                <a:solidFill>
                  <a:srgbClr val="0070C0"/>
                </a:solidFill>
              </a:rPr>
              <a:t>Connected to agencies that will vet and refer QP to your property. </a:t>
            </a:r>
          </a:p>
          <a:p>
            <a:pPr marL="0" indent="0">
              <a:buNone/>
            </a:pPr>
            <a:endParaRPr lang="en-US" dirty="0"/>
          </a:p>
          <a:p>
            <a:r>
              <a:rPr lang="en-US" dirty="0"/>
              <a:t>Concerns about occupancy due to income. </a:t>
            </a:r>
          </a:p>
          <a:p>
            <a:r>
              <a:rPr lang="en-US" dirty="0">
                <a:solidFill>
                  <a:srgbClr val="0070C0"/>
                </a:solidFill>
              </a:rPr>
              <a:t>TBRA can provide rental assistance through:</a:t>
            </a:r>
          </a:p>
          <a:p>
            <a:pPr lvl="1"/>
            <a:r>
              <a:rPr lang="en-US" dirty="0">
                <a:solidFill>
                  <a:srgbClr val="0070C0"/>
                </a:solidFill>
              </a:rPr>
              <a:t>TBRA portable vouchers</a:t>
            </a:r>
          </a:p>
          <a:p>
            <a:pPr lvl="1"/>
            <a:r>
              <a:rPr lang="en-US" dirty="0">
                <a:solidFill>
                  <a:srgbClr val="0070C0"/>
                </a:solidFill>
              </a:rPr>
              <a:t>Master leasing/PBRA </a:t>
            </a:r>
          </a:p>
          <a:p>
            <a:pPr marL="457200" lvl="1" indent="0">
              <a:buNone/>
            </a:pPr>
            <a:endParaRPr lang="en-US" dirty="0"/>
          </a:p>
          <a:p>
            <a:r>
              <a:rPr lang="en-US" dirty="0"/>
              <a:t>Lack of resources to homeless/low-income tenants that reside on your property and may need support. </a:t>
            </a:r>
          </a:p>
          <a:p>
            <a:r>
              <a:rPr lang="en-US" dirty="0">
                <a:solidFill>
                  <a:srgbClr val="0070C0"/>
                </a:solidFill>
              </a:rPr>
              <a:t>Supportive services can provide case management, life skills and other support.</a:t>
            </a:r>
          </a:p>
          <a:p>
            <a:endParaRPr lang="en-US" dirty="0"/>
          </a:p>
          <a:p>
            <a:r>
              <a:rPr lang="en-US" dirty="0"/>
              <a:t>Limited or lack of transportation</a:t>
            </a:r>
          </a:p>
          <a:p>
            <a:r>
              <a:rPr lang="en-US" sz="2900" dirty="0">
                <a:solidFill>
                  <a:srgbClr val="0070C0"/>
                </a:solidFill>
              </a:rPr>
              <a:t>Transportation is eligible through HOME-ARP </a:t>
            </a:r>
          </a:p>
        </p:txBody>
      </p:sp>
    </p:spTree>
    <p:extLst>
      <p:ext uri="{BB962C8B-B14F-4D97-AF65-F5344CB8AC3E}">
        <p14:creationId xmlns:p14="http://schemas.microsoft.com/office/powerpoint/2010/main" val="3295293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4BE85-A29C-84FF-6C9D-9EB71CB6DEE1}"/>
              </a:ext>
            </a:extLst>
          </p:cNvPr>
          <p:cNvSpPr>
            <a:spLocks noGrp="1"/>
          </p:cNvSpPr>
          <p:nvPr>
            <p:ph type="title"/>
          </p:nvPr>
        </p:nvSpPr>
        <p:spPr/>
        <p:txBody>
          <a:bodyPr>
            <a:normAutofit/>
          </a:bodyPr>
          <a:lstStyle/>
          <a:p>
            <a:r>
              <a:rPr lang="en-US" dirty="0"/>
              <a:t>HOME-ARP Rental Development and Master Leasing </a:t>
            </a:r>
          </a:p>
        </p:txBody>
      </p:sp>
      <p:sp>
        <p:nvSpPr>
          <p:cNvPr id="3" name="Content Placeholder 2">
            <a:extLst>
              <a:ext uri="{FF2B5EF4-FFF2-40B4-BE49-F238E27FC236}">
                <a16:creationId xmlns:a16="http://schemas.microsoft.com/office/drawing/2014/main" id="{FE915F1A-1F8F-B222-229B-73524C7DCF9E}"/>
              </a:ext>
            </a:extLst>
          </p:cNvPr>
          <p:cNvSpPr>
            <a:spLocks noGrp="1"/>
          </p:cNvSpPr>
          <p:nvPr>
            <p:ph idx="1"/>
          </p:nvPr>
        </p:nvSpPr>
        <p:spPr/>
        <p:txBody>
          <a:bodyPr/>
          <a:lstStyle/>
          <a:p>
            <a:r>
              <a:rPr lang="en-US" dirty="0"/>
              <a:t>Master Leasing and Use of a HOME-ARP Sponsor: </a:t>
            </a:r>
          </a:p>
          <a:p>
            <a:pPr lvl="1"/>
            <a:r>
              <a:rPr lang="en-US" dirty="0"/>
              <a:t>A HOME-ARP sponsor – a nonprofit organization that provides housing or supportive services to qualifying households – may execute a lease for a HOME-ARP unit or a master lease for multiple units in a project. The HOME-ARP sponsor may then sublease the HOME-ARP rental unit to a qualifying household. </a:t>
            </a:r>
          </a:p>
        </p:txBody>
      </p:sp>
    </p:spTree>
    <p:extLst>
      <p:ext uri="{BB962C8B-B14F-4D97-AF65-F5344CB8AC3E}">
        <p14:creationId xmlns:p14="http://schemas.microsoft.com/office/powerpoint/2010/main" val="2194941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359A-1F8C-94C6-DA8F-2DEE476AB0B9}"/>
              </a:ext>
            </a:extLst>
          </p:cNvPr>
          <p:cNvSpPr>
            <a:spLocks noGrp="1"/>
          </p:cNvSpPr>
          <p:nvPr>
            <p:ph type="title"/>
          </p:nvPr>
        </p:nvSpPr>
        <p:spPr/>
        <p:txBody>
          <a:bodyPr>
            <a:normAutofit/>
          </a:bodyPr>
          <a:lstStyle/>
          <a:p>
            <a:r>
              <a:rPr lang="en-US" dirty="0"/>
              <a:t>Master Leasing and Rental Development</a:t>
            </a:r>
          </a:p>
        </p:txBody>
      </p:sp>
      <p:sp>
        <p:nvSpPr>
          <p:cNvPr id="3" name="Content Placeholder 2">
            <a:extLst>
              <a:ext uri="{FF2B5EF4-FFF2-40B4-BE49-F238E27FC236}">
                <a16:creationId xmlns:a16="http://schemas.microsoft.com/office/drawing/2014/main" id="{1286AC89-7F22-DBA5-BF8E-5FF47591C8D4}"/>
              </a:ext>
            </a:extLst>
          </p:cNvPr>
          <p:cNvSpPr>
            <a:spLocks noGrp="1"/>
          </p:cNvSpPr>
          <p:nvPr>
            <p:ph idx="1"/>
          </p:nvPr>
        </p:nvSpPr>
        <p:spPr/>
        <p:txBody>
          <a:bodyPr>
            <a:normAutofit fontScale="92500" lnSpcReduction="20000"/>
          </a:bodyPr>
          <a:lstStyle/>
          <a:p>
            <a:r>
              <a:rPr lang="en-US" b="0" i="0" dirty="0">
                <a:solidFill>
                  <a:srgbClr val="3B3A3D"/>
                </a:solidFill>
                <a:effectLst/>
                <a:latin typeface="proxima-nova"/>
              </a:rPr>
              <a:t>A master lease is a type of lease that gives the lessee the right to control and sublease the property during the lease, while the owner retains the legal title.</a:t>
            </a:r>
          </a:p>
          <a:p>
            <a:pPr lvl="1"/>
            <a:r>
              <a:rPr lang="en-US" dirty="0">
                <a:solidFill>
                  <a:srgbClr val="3B3A3D"/>
                </a:solidFill>
                <a:latin typeface="proxima-nova"/>
              </a:rPr>
              <a:t>The lease will be between the supportive service agency and the property owner</a:t>
            </a:r>
          </a:p>
          <a:p>
            <a:pPr lvl="1"/>
            <a:r>
              <a:rPr lang="en-US" dirty="0">
                <a:solidFill>
                  <a:srgbClr val="3B3A3D"/>
                </a:solidFill>
                <a:latin typeface="proxima-nova"/>
              </a:rPr>
              <a:t>The supportive service agency will then have a lease with the QP</a:t>
            </a:r>
          </a:p>
          <a:p>
            <a:pPr lvl="1"/>
            <a:endParaRPr lang="en-US" dirty="0">
              <a:solidFill>
                <a:srgbClr val="3B3A3D"/>
              </a:solidFill>
              <a:latin typeface="proxima-nova"/>
            </a:endParaRPr>
          </a:p>
          <a:p>
            <a:r>
              <a:rPr lang="en-US" dirty="0">
                <a:solidFill>
                  <a:srgbClr val="3B3A3D"/>
                </a:solidFill>
                <a:latin typeface="proxima-nova"/>
              </a:rPr>
              <a:t>Benefits:</a:t>
            </a:r>
          </a:p>
          <a:p>
            <a:pPr lvl="1"/>
            <a:r>
              <a:rPr lang="en-US" dirty="0">
                <a:solidFill>
                  <a:srgbClr val="3B3A3D"/>
                </a:solidFill>
                <a:latin typeface="proxima-nova"/>
              </a:rPr>
              <a:t>It provides more protection for the QP and the property owner</a:t>
            </a:r>
          </a:p>
          <a:p>
            <a:pPr lvl="1"/>
            <a:r>
              <a:rPr lang="en-US" dirty="0">
                <a:solidFill>
                  <a:srgbClr val="3B3A3D"/>
                </a:solidFill>
                <a:latin typeface="proxima-nova"/>
              </a:rPr>
              <a:t>It can help with subsidy layering and underwriting due to guaranteed assistance.</a:t>
            </a:r>
          </a:p>
          <a:p>
            <a:pPr lvl="1"/>
            <a:r>
              <a:rPr lang="en-US" dirty="0">
                <a:solidFill>
                  <a:srgbClr val="3B3A3D"/>
                </a:solidFill>
                <a:latin typeface="proxima-nova"/>
              </a:rPr>
              <a:t>It can increase access to affordable units because it secures a block of units through a lease with the nonprofit agency </a:t>
            </a:r>
            <a:endParaRPr lang="en-US" dirty="0"/>
          </a:p>
        </p:txBody>
      </p:sp>
    </p:spTree>
    <p:extLst>
      <p:ext uri="{BB962C8B-B14F-4D97-AF65-F5344CB8AC3E}">
        <p14:creationId xmlns:p14="http://schemas.microsoft.com/office/powerpoint/2010/main" val="1107065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27C83-032A-68EF-38F4-795FA53F59AA}"/>
              </a:ext>
            </a:extLst>
          </p:cNvPr>
          <p:cNvSpPr>
            <a:spLocks noGrp="1"/>
          </p:cNvSpPr>
          <p:nvPr>
            <p:ph type="title"/>
          </p:nvPr>
        </p:nvSpPr>
        <p:spPr/>
        <p:txBody>
          <a:bodyPr/>
          <a:lstStyle/>
          <a:p>
            <a:r>
              <a:rPr lang="en-US" dirty="0"/>
              <a:t>TBRA and Rental Development </a:t>
            </a:r>
          </a:p>
        </p:txBody>
      </p:sp>
      <p:sp>
        <p:nvSpPr>
          <p:cNvPr id="3" name="Content Placeholder 2">
            <a:extLst>
              <a:ext uri="{FF2B5EF4-FFF2-40B4-BE49-F238E27FC236}">
                <a16:creationId xmlns:a16="http://schemas.microsoft.com/office/drawing/2014/main" id="{2E9F12D4-E10F-007A-5A27-1A5243DBDC16}"/>
              </a:ext>
            </a:extLst>
          </p:cNvPr>
          <p:cNvSpPr>
            <a:spLocks noGrp="1"/>
          </p:cNvSpPr>
          <p:nvPr>
            <p:ph idx="1"/>
          </p:nvPr>
        </p:nvSpPr>
        <p:spPr/>
        <p:txBody>
          <a:bodyPr/>
          <a:lstStyle/>
          <a:p>
            <a:r>
              <a:rPr lang="en-US" dirty="0"/>
              <a:t>Tenant Based Rental Assistance (TBRA) can be used on units developed through HOME ARP to subsidized the rent. </a:t>
            </a:r>
          </a:p>
          <a:p>
            <a:pPr lvl="1"/>
            <a:r>
              <a:rPr lang="en-US" dirty="0"/>
              <a:t>TBRA is not a stationary voucher but is portable and can move with the QP.</a:t>
            </a:r>
          </a:p>
          <a:p>
            <a:pPr lvl="1"/>
            <a:r>
              <a:rPr lang="en-US" dirty="0"/>
              <a:t>TBRA leases are between property owners and QP.</a:t>
            </a:r>
          </a:p>
        </p:txBody>
      </p:sp>
    </p:spTree>
    <p:extLst>
      <p:ext uri="{BB962C8B-B14F-4D97-AF65-F5344CB8AC3E}">
        <p14:creationId xmlns:p14="http://schemas.microsoft.com/office/powerpoint/2010/main" val="336745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C2A1-738F-799E-FEFF-169C075AE05A}"/>
              </a:ext>
            </a:extLst>
          </p:cNvPr>
          <p:cNvSpPr>
            <a:spLocks noGrp="1"/>
          </p:cNvSpPr>
          <p:nvPr>
            <p:ph type="ctrTitle"/>
          </p:nvPr>
        </p:nvSpPr>
        <p:spPr/>
        <p:txBody>
          <a:bodyPr/>
          <a:lstStyle/>
          <a:p>
            <a:r>
              <a:rPr lang="en-US" dirty="0"/>
              <a:t>Rental Development Beyond HOME-ARP</a:t>
            </a:r>
          </a:p>
        </p:txBody>
      </p:sp>
      <p:sp>
        <p:nvSpPr>
          <p:cNvPr id="3" name="Subtitle 2">
            <a:extLst>
              <a:ext uri="{FF2B5EF4-FFF2-40B4-BE49-F238E27FC236}">
                <a16:creationId xmlns:a16="http://schemas.microsoft.com/office/drawing/2014/main" id="{CEFE40F5-881A-B4DC-9813-852921DD36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96728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6142-2438-52D9-8ABF-61EB5A07603A}"/>
              </a:ext>
            </a:extLst>
          </p:cNvPr>
          <p:cNvSpPr>
            <a:spLocks noGrp="1"/>
          </p:cNvSpPr>
          <p:nvPr>
            <p:ph type="title"/>
          </p:nvPr>
        </p:nvSpPr>
        <p:spPr/>
        <p:txBody>
          <a:bodyPr>
            <a:normAutofit/>
          </a:bodyPr>
          <a:lstStyle/>
          <a:p>
            <a:r>
              <a:rPr lang="en-US" dirty="0"/>
              <a:t>Rental Development Beyond HOME-ARP</a:t>
            </a:r>
          </a:p>
        </p:txBody>
      </p:sp>
      <p:sp>
        <p:nvSpPr>
          <p:cNvPr id="3" name="Content Placeholder 2">
            <a:extLst>
              <a:ext uri="{FF2B5EF4-FFF2-40B4-BE49-F238E27FC236}">
                <a16:creationId xmlns:a16="http://schemas.microsoft.com/office/drawing/2014/main" id="{56E7F896-D6A5-F618-49B2-2EA1CB5144D0}"/>
              </a:ext>
            </a:extLst>
          </p:cNvPr>
          <p:cNvSpPr>
            <a:spLocks noGrp="1"/>
          </p:cNvSpPr>
          <p:nvPr>
            <p:ph idx="1"/>
          </p:nvPr>
        </p:nvSpPr>
        <p:spPr/>
        <p:txBody>
          <a:bodyPr/>
          <a:lstStyle/>
          <a:p>
            <a:r>
              <a:rPr lang="en-US" dirty="0"/>
              <a:t>Rental development projects must serve the QP in accordance with the minimum use period which will extend longer than the HOME-ARP service time. </a:t>
            </a:r>
          </a:p>
          <a:p>
            <a:pPr lvl="1"/>
            <a:r>
              <a:rPr lang="en-US" dirty="0"/>
              <a:t>Minimum Compliance Period is 15 years </a:t>
            </a:r>
          </a:p>
          <a:p>
            <a:pPr lvl="1"/>
            <a:r>
              <a:rPr lang="en-US" dirty="0"/>
              <a:t>HOME-ARP subsidy and services will end September 30, 2030.</a:t>
            </a:r>
          </a:p>
        </p:txBody>
      </p:sp>
    </p:spTree>
    <p:extLst>
      <p:ext uri="{BB962C8B-B14F-4D97-AF65-F5344CB8AC3E}">
        <p14:creationId xmlns:p14="http://schemas.microsoft.com/office/powerpoint/2010/main" val="184782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62AB-3C83-FBF1-A011-BED553A06592}"/>
              </a:ext>
            </a:extLst>
          </p:cNvPr>
          <p:cNvSpPr>
            <a:spLocks noGrp="1"/>
          </p:cNvSpPr>
          <p:nvPr>
            <p:ph type="title"/>
          </p:nvPr>
        </p:nvSpPr>
        <p:spPr/>
        <p:txBody>
          <a:bodyPr/>
          <a:lstStyle/>
          <a:p>
            <a:r>
              <a:rPr lang="en-US" dirty="0"/>
              <a:t>Why is HOME-ARP so unique?</a:t>
            </a:r>
          </a:p>
        </p:txBody>
      </p:sp>
      <p:sp>
        <p:nvSpPr>
          <p:cNvPr id="3" name="Content Placeholder 2">
            <a:extLst>
              <a:ext uri="{FF2B5EF4-FFF2-40B4-BE49-F238E27FC236}">
                <a16:creationId xmlns:a16="http://schemas.microsoft.com/office/drawing/2014/main" id="{6A09CFF9-22C0-287C-35D7-1D88EBBAAA08}"/>
              </a:ext>
            </a:extLst>
          </p:cNvPr>
          <p:cNvSpPr>
            <a:spLocks noGrp="1"/>
          </p:cNvSpPr>
          <p:nvPr>
            <p:ph idx="1"/>
          </p:nvPr>
        </p:nvSpPr>
        <p:spPr/>
        <p:txBody>
          <a:bodyPr/>
          <a:lstStyle/>
          <a:p>
            <a:r>
              <a:rPr lang="en-US" b="0" i="0" dirty="0">
                <a:solidFill>
                  <a:srgbClr val="1F1F1F"/>
                </a:solidFill>
                <a:effectLst/>
                <a:latin typeface="Google Sans"/>
              </a:rPr>
              <a:t>Unlike the existing HOME or development programs, where household eligibility is primarily income-based, and services are not provided, or homeless service programs that may have limited access to affordable housing, HOME-ARP </a:t>
            </a:r>
            <a:r>
              <a:rPr lang="en-US" b="0" i="0" dirty="0">
                <a:solidFill>
                  <a:srgbClr val="040C28"/>
                </a:solidFill>
                <a:effectLst/>
                <a:latin typeface="Google Sans"/>
              </a:rPr>
              <a:t>focuses on producing housing and providing services for specific groups, known as Qualifying Populations (or QPs), who commonly face housing instability with a goal to work towards self sustainability. </a:t>
            </a:r>
            <a:endParaRPr lang="en-US" dirty="0"/>
          </a:p>
        </p:txBody>
      </p:sp>
    </p:spTree>
    <p:extLst>
      <p:ext uri="{BB962C8B-B14F-4D97-AF65-F5344CB8AC3E}">
        <p14:creationId xmlns:p14="http://schemas.microsoft.com/office/powerpoint/2010/main" val="4123159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26A5-7FD0-9CA5-CEB0-F7228B601D26}"/>
              </a:ext>
            </a:extLst>
          </p:cNvPr>
          <p:cNvSpPr>
            <a:spLocks noGrp="1"/>
          </p:cNvSpPr>
          <p:nvPr>
            <p:ph type="title"/>
          </p:nvPr>
        </p:nvSpPr>
        <p:spPr/>
        <p:txBody>
          <a:bodyPr>
            <a:normAutofit/>
          </a:bodyPr>
          <a:lstStyle/>
          <a:p>
            <a:r>
              <a:rPr lang="en-US" dirty="0"/>
              <a:t>Rental Development Beyond HOME-ARP</a:t>
            </a:r>
          </a:p>
        </p:txBody>
      </p:sp>
      <p:sp>
        <p:nvSpPr>
          <p:cNvPr id="3" name="Content Placeholder 2">
            <a:extLst>
              <a:ext uri="{FF2B5EF4-FFF2-40B4-BE49-F238E27FC236}">
                <a16:creationId xmlns:a16="http://schemas.microsoft.com/office/drawing/2014/main" id="{8FC03933-EAC6-66ED-EE60-29EF20434B96}"/>
              </a:ext>
            </a:extLst>
          </p:cNvPr>
          <p:cNvSpPr>
            <a:spLocks noGrp="1"/>
          </p:cNvSpPr>
          <p:nvPr>
            <p:ph idx="1"/>
          </p:nvPr>
        </p:nvSpPr>
        <p:spPr/>
        <p:txBody>
          <a:bodyPr/>
          <a:lstStyle/>
          <a:p>
            <a:r>
              <a:rPr lang="en-US" dirty="0"/>
              <a:t>The goal of HOME-ARP Supportive Services is to get QP to self-sustainability </a:t>
            </a:r>
          </a:p>
          <a:p>
            <a:pPr lvl="1"/>
            <a:r>
              <a:rPr lang="en-US" dirty="0"/>
              <a:t>Household income is sustainable and substantial </a:t>
            </a:r>
          </a:p>
          <a:p>
            <a:pPr lvl="2"/>
            <a:r>
              <a:rPr lang="en-US" dirty="0"/>
              <a:t>Rent is less than 30% of income</a:t>
            </a:r>
          </a:p>
          <a:p>
            <a:pPr lvl="2"/>
            <a:r>
              <a:rPr lang="en-US" dirty="0"/>
              <a:t>Household income is above 30%, 50%, 80% AMI </a:t>
            </a:r>
          </a:p>
          <a:p>
            <a:pPr lvl="3"/>
            <a:r>
              <a:rPr lang="en-US" dirty="0"/>
              <a:t>Household that met eligibility at move-in will keep their eligibility for ARP even if income increased above the eligibility limits. </a:t>
            </a:r>
          </a:p>
        </p:txBody>
      </p:sp>
    </p:spTree>
    <p:extLst>
      <p:ext uri="{BB962C8B-B14F-4D97-AF65-F5344CB8AC3E}">
        <p14:creationId xmlns:p14="http://schemas.microsoft.com/office/powerpoint/2010/main" val="3348984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9BD2-AD64-A20B-968B-A2E6730D3C80}"/>
              </a:ext>
            </a:extLst>
          </p:cNvPr>
          <p:cNvSpPr>
            <a:spLocks noGrp="1"/>
          </p:cNvSpPr>
          <p:nvPr>
            <p:ph type="title"/>
          </p:nvPr>
        </p:nvSpPr>
        <p:spPr/>
        <p:txBody>
          <a:bodyPr>
            <a:normAutofit/>
          </a:bodyPr>
          <a:lstStyle/>
          <a:p>
            <a:r>
              <a:rPr lang="en-US" dirty="0"/>
              <a:t>Rental Development Beyond HOME-ARP</a:t>
            </a:r>
          </a:p>
        </p:txBody>
      </p:sp>
      <p:sp>
        <p:nvSpPr>
          <p:cNvPr id="3" name="Content Placeholder 2">
            <a:extLst>
              <a:ext uri="{FF2B5EF4-FFF2-40B4-BE49-F238E27FC236}">
                <a16:creationId xmlns:a16="http://schemas.microsoft.com/office/drawing/2014/main" id="{3791145C-1E6B-8458-81BA-AD3AC5D00946}"/>
              </a:ext>
            </a:extLst>
          </p:cNvPr>
          <p:cNvSpPr>
            <a:spLocks noGrp="1"/>
          </p:cNvSpPr>
          <p:nvPr>
            <p:ph idx="1"/>
          </p:nvPr>
        </p:nvSpPr>
        <p:spPr>
          <a:xfrm>
            <a:off x="838200" y="2049020"/>
            <a:ext cx="10515600" cy="4179167"/>
          </a:xfrm>
        </p:spPr>
        <p:txBody>
          <a:bodyPr>
            <a:normAutofit lnSpcReduction="10000"/>
          </a:bodyPr>
          <a:lstStyle/>
          <a:p>
            <a:r>
              <a:rPr lang="en-US" dirty="0"/>
              <a:t>Housing Authority, Section 8 CHOICE Vouchers</a:t>
            </a:r>
          </a:p>
          <a:p>
            <a:pPr lvl="1"/>
            <a:r>
              <a:rPr lang="en-US" dirty="0"/>
              <a:t>Sign up for HA Section 8 at move-in if service plan determined that it was needed</a:t>
            </a:r>
          </a:p>
          <a:p>
            <a:pPr lvl="1"/>
            <a:r>
              <a:rPr lang="en-US" dirty="0"/>
              <a:t>Layer your development  with HA resources</a:t>
            </a:r>
          </a:p>
          <a:p>
            <a:r>
              <a:rPr lang="en-US" dirty="0"/>
              <a:t>HOPWA TBRA/Master Leasing</a:t>
            </a:r>
          </a:p>
          <a:p>
            <a:r>
              <a:rPr lang="en-US" dirty="0"/>
              <a:t>Permeant Supportive Housing Voucher through the CoC</a:t>
            </a:r>
          </a:p>
          <a:p>
            <a:r>
              <a:rPr lang="en-US" dirty="0"/>
              <a:t>Short-Term Rental Assistance Programs</a:t>
            </a:r>
          </a:p>
          <a:p>
            <a:pPr lvl="1"/>
            <a:r>
              <a:rPr lang="en-US" dirty="0"/>
              <a:t>ESG- Rapid Rehousing and Homeless Prevention </a:t>
            </a:r>
          </a:p>
          <a:p>
            <a:pPr lvl="1"/>
            <a:r>
              <a:rPr lang="en-US" dirty="0"/>
              <a:t>SSVF</a:t>
            </a:r>
          </a:p>
          <a:p>
            <a:pPr lvl="1"/>
            <a:r>
              <a:rPr lang="en-US" dirty="0"/>
              <a:t>CoC Rapid Rehousing </a:t>
            </a:r>
          </a:p>
        </p:txBody>
      </p:sp>
    </p:spTree>
    <p:extLst>
      <p:ext uri="{BB962C8B-B14F-4D97-AF65-F5344CB8AC3E}">
        <p14:creationId xmlns:p14="http://schemas.microsoft.com/office/powerpoint/2010/main" val="1433650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6312-4614-4CC2-A233-D973036ACC50}"/>
              </a:ext>
            </a:extLst>
          </p:cNvPr>
          <p:cNvSpPr>
            <a:spLocks noGrp="1"/>
          </p:cNvSpPr>
          <p:nvPr>
            <p:ph type="title"/>
          </p:nvPr>
        </p:nvSpPr>
        <p:spPr>
          <a:xfrm>
            <a:off x="361950" y="924786"/>
            <a:ext cx="10515600" cy="1009934"/>
          </a:xfrm>
        </p:spPr>
        <p:txBody>
          <a:bodyPr>
            <a:normAutofit fontScale="90000"/>
          </a:bodyPr>
          <a:lstStyle/>
          <a:p>
            <a:r>
              <a:rPr lang="en-US" dirty="0"/>
              <a:t>Defining the relationship: Sponsor and Rental Property Developer </a:t>
            </a:r>
          </a:p>
        </p:txBody>
      </p:sp>
      <p:sp>
        <p:nvSpPr>
          <p:cNvPr id="3" name="Content Placeholder 2">
            <a:extLst>
              <a:ext uri="{FF2B5EF4-FFF2-40B4-BE49-F238E27FC236}">
                <a16:creationId xmlns:a16="http://schemas.microsoft.com/office/drawing/2014/main" id="{07E2444A-3214-4122-7949-C9B2F1D57FDE}"/>
              </a:ext>
            </a:extLst>
          </p:cNvPr>
          <p:cNvSpPr>
            <a:spLocks noGrp="1"/>
          </p:cNvSpPr>
          <p:nvPr>
            <p:ph idx="1"/>
          </p:nvPr>
        </p:nvSpPr>
        <p:spPr>
          <a:xfrm>
            <a:off x="838200" y="2114550"/>
            <a:ext cx="10515600" cy="4552949"/>
          </a:xfrm>
        </p:spPr>
        <p:txBody>
          <a:bodyPr>
            <a:normAutofit/>
          </a:bodyPr>
          <a:lstStyle/>
          <a:p>
            <a:r>
              <a:rPr lang="en-US" dirty="0"/>
              <a:t>A HOME-ARP TBRA “sponsor” is a nonprofit organization that provides housing or supportive services to qualifying households and may: </a:t>
            </a:r>
          </a:p>
          <a:p>
            <a:pPr lvl="1"/>
            <a:r>
              <a:rPr lang="en-US" dirty="0"/>
              <a:t>Facilitate the leasing of a HOME-ARP rental unit or the use and maintenance of HOME-ARP TBRA. </a:t>
            </a:r>
          </a:p>
          <a:p>
            <a:pPr lvl="1"/>
            <a:r>
              <a:rPr lang="en-US" dirty="0"/>
              <a:t>Lease or master lease units from property owners and then sublease those units to HOME-ARP TBRA households. </a:t>
            </a:r>
          </a:p>
          <a:p>
            <a:pPr lvl="1"/>
            <a:r>
              <a:rPr lang="en-US" dirty="0"/>
              <a:t>Make rental subsidy and security deposit payments on behalf of HOME-ARP TBRA households. </a:t>
            </a:r>
          </a:p>
          <a:p>
            <a:pPr lvl="1"/>
            <a:r>
              <a:rPr lang="en-US" dirty="0"/>
              <a:t>Provide supportive services to HOME-ARP TBRA household. </a:t>
            </a:r>
          </a:p>
          <a:p>
            <a:pPr marL="457200" lvl="1" indent="0">
              <a:buNone/>
            </a:pPr>
            <a:endParaRPr lang="en-US" dirty="0"/>
          </a:p>
        </p:txBody>
      </p:sp>
    </p:spTree>
    <p:extLst>
      <p:ext uri="{BB962C8B-B14F-4D97-AF65-F5344CB8AC3E}">
        <p14:creationId xmlns:p14="http://schemas.microsoft.com/office/powerpoint/2010/main" val="562467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E83A-7FF5-682B-6FEE-606A94F0F1CF}"/>
              </a:ext>
            </a:extLst>
          </p:cNvPr>
          <p:cNvSpPr>
            <a:spLocks noGrp="1"/>
          </p:cNvSpPr>
          <p:nvPr>
            <p:ph type="title"/>
          </p:nvPr>
        </p:nvSpPr>
        <p:spPr/>
        <p:txBody>
          <a:bodyPr>
            <a:normAutofit/>
          </a:bodyPr>
          <a:lstStyle/>
          <a:p>
            <a:r>
              <a:rPr lang="en-US" dirty="0"/>
              <a:t>Defining the relationship: Sponsor and Rental Property Developer </a:t>
            </a:r>
          </a:p>
        </p:txBody>
      </p:sp>
      <p:sp>
        <p:nvSpPr>
          <p:cNvPr id="3" name="Content Placeholder 2">
            <a:extLst>
              <a:ext uri="{FF2B5EF4-FFF2-40B4-BE49-F238E27FC236}">
                <a16:creationId xmlns:a16="http://schemas.microsoft.com/office/drawing/2014/main" id="{055FAB52-F91A-12FC-D81E-0E42D8FDFF0E}"/>
              </a:ext>
            </a:extLst>
          </p:cNvPr>
          <p:cNvSpPr>
            <a:spLocks noGrp="1"/>
          </p:cNvSpPr>
          <p:nvPr>
            <p:ph idx="1"/>
          </p:nvPr>
        </p:nvSpPr>
        <p:spPr>
          <a:xfrm>
            <a:off x="745921" y="2680522"/>
            <a:ext cx="10515600" cy="4051004"/>
          </a:xfrm>
        </p:spPr>
        <p:txBody>
          <a:bodyPr/>
          <a:lstStyle/>
          <a:p>
            <a:r>
              <a:rPr lang="en-US" dirty="0"/>
              <a:t>A HOME-ARP sponsor cannot also be the owner of the housing leased by a HOME-ARP TBRA household. </a:t>
            </a:r>
          </a:p>
        </p:txBody>
      </p:sp>
    </p:spTree>
    <p:extLst>
      <p:ext uri="{BB962C8B-B14F-4D97-AF65-F5344CB8AC3E}">
        <p14:creationId xmlns:p14="http://schemas.microsoft.com/office/powerpoint/2010/main" val="102469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2DF6-509E-FAA6-C768-2E7947EE5868}"/>
              </a:ext>
            </a:extLst>
          </p:cNvPr>
          <p:cNvSpPr>
            <a:spLocks noGrp="1"/>
          </p:cNvSpPr>
          <p:nvPr>
            <p:ph type="ctrTitle"/>
          </p:nvPr>
        </p:nvSpPr>
        <p:spPr/>
        <p:txBody>
          <a:bodyPr>
            <a:normAutofit/>
          </a:bodyPr>
          <a:lstStyle/>
          <a:p>
            <a:r>
              <a:rPr lang="en-US" dirty="0"/>
              <a:t>Non-Congregate Shelter and HOME-ARP</a:t>
            </a:r>
          </a:p>
        </p:txBody>
      </p:sp>
      <p:sp>
        <p:nvSpPr>
          <p:cNvPr id="3" name="Subtitle 2">
            <a:extLst>
              <a:ext uri="{FF2B5EF4-FFF2-40B4-BE49-F238E27FC236}">
                <a16:creationId xmlns:a16="http://schemas.microsoft.com/office/drawing/2014/main" id="{07BB5001-0074-E8C9-793D-F8DEB5D3C18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145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9577C-BA11-412A-F447-D938CDC241C4}"/>
              </a:ext>
            </a:extLst>
          </p:cNvPr>
          <p:cNvSpPr>
            <a:spLocks noGrp="1"/>
          </p:cNvSpPr>
          <p:nvPr>
            <p:ph type="title"/>
          </p:nvPr>
        </p:nvSpPr>
        <p:spPr/>
        <p:txBody>
          <a:bodyPr/>
          <a:lstStyle/>
          <a:p>
            <a:r>
              <a:rPr lang="en-US" dirty="0"/>
              <a:t>Non-Congregate Shelter</a:t>
            </a:r>
          </a:p>
        </p:txBody>
      </p:sp>
      <p:sp>
        <p:nvSpPr>
          <p:cNvPr id="3" name="Content Placeholder 2">
            <a:extLst>
              <a:ext uri="{FF2B5EF4-FFF2-40B4-BE49-F238E27FC236}">
                <a16:creationId xmlns:a16="http://schemas.microsoft.com/office/drawing/2014/main" id="{816A7611-A5B4-95CF-6647-5FF3DAB15FB8}"/>
              </a:ext>
            </a:extLst>
          </p:cNvPr>
          <p:cNvSpPr>
            <a:spLocks noGrp="1"/>
          </p:cNvSpPr>
          <p:nvPr>
            <p:ph idx="1"/>
          </p:nvPr>
        </p:nvSpPr>
        <p:spPr/>
        <p:txBody>
          <a:bodyPr/>
          <a:lstStyle/>
          <a:p>
            <a:r>
              <a:rPr lang="en-US" dirty="0"/>
              <a:t>For purposes of HOME-ARP, NCS is defined as one or more buildings that: </a:t>
            </a:r>
          </a:p>
          <a:p>
            <a:pPr lvl="1"/>
            <a:r>
              <a:rPr lang="en-US" dirty="0"/>
              <a:t>Provide private units or rooms for temporary shelter </a:t>
            </a:r>
          </a:p>
          <a:p>
            <a:pPr lvl="1"/>
            <a:r>
              <a:rPr lang="en-US" dirty="0"/>
              <a:t>Serve individuals and families that meet one or more of the qualifying populations </a:t>
            </a:r>
          </a:p>
          <a:p>
            <a:pPr lvl="1"/>
            <a:r>
              <a:rPr lang="en-US" dirty="0"/>
              <a:t>Do not require occupants to sign a lease or occupancy agreement</a:t>
            </a:r>
          </a:p>
        </p:txBody>
      </p:sp>
    </p:spTree>
    <p:extLst>
      <p:ext uri="{BB962C8B-B14F-4D97-AF65-F5344CB8AC3E}">
        <p14:creationId xmlns:p14="http://schemas.microsoft.com/office/powerpoint/2010/main" val="4069107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34F3-4D4D-3C92-1918-C7CCE73E2E5E}"/>
              </a:ext>
            </a:extLst>
          </p:cNvPr>
          <p:cNvSpPr>
            <a:spLocks noGrp="1"/>
          </p:cNvSpPr>
          <p:nvPr>
            <p:ph type="title"/>
          </p:nvPr>
        </p:nvSpPr>
        <p:spPr/>
        <p:txBody>
          <a:bodyPr/>
          <a:lstStyle/>
          <a:p>
            <a:r>
              <a:rPr lang="en-US" dirty="0"/>
              <a:t>NCS Admission and Occupancy </a:t>
            </a:r>
          </a:p>
        </p:txBody>
      </p:sp>
      <p:sp>
        <p:nvSpPr>
          <p:cNvPr id="3" name="Content Placeholder 2">
            <a:extLst>
              <a:ext uri="{FF2B5EF4-FFF2-40B4-BE49-F238E27FC236}">
                <a16:creationId xmlns:a16="http://schemas.microsoft.com/office/drawing/2014/main" id="{F79F56AB-5044-BA26-AEF6-AD7E56F98975}"/>
              </a:ext>
            </a:extLst>
          </p:cNvPr>
          <p:cNvSpPr>
            <a:spLocks noGrp="1"/>
          </p:cNvSpPr>
          <p:nvPr>
            <p:ph idx="1"/>
          </p:nvPr>
        </p:nvSpPr>
        <p:spPr/>
        <p:txBody>
          <a:bodyPr/>
          <a:lstStyle/>
          <a:p>
            <a:r>
              <a:rPr lang="en-US" dirty="0"/>
              <a:t>NCS occupants must: </a:t>
            </a:r>
          </a:p>
          <a:p>
            <a:pPr lvl="1"/>
            <a:r>
              <a:rPr lang="en-US" dirty="0"/>
              <a:t>Not be charged occupancy fees or other charges to occupy a HOME-ARP NCS unit unless the MHC PJ determines such fees and charges to be customary and reasonable and the charges comply with 24 CFR 578.77(b). </a:t>
            </a:r>
          </a:p>
          <a:p>
            <a:pPr lvl="1"/>
            <a:r>
              <a:rPr lang="en-US" dirty="0"/>
              <a:t>Meet the criteria for one of the four QP’s.</a:t>
            </a:r>
          </a:p>
        </p:txBody>
      </p:sp>
    </p:spTree>
    <p:extLst>
      <p:ext uri="{BB962C8B-B14F-4D97-AF65-F5344CB8AC3E}">
        <p14:creationId xmlns:p14="http://schemas.microsoft.com/office/powerpoint/2010/main" val="1912446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9554-7509-B2DF-6BD6-9796E29B32FF}"/>
              </a:ext>
            </a:extLst>
          </p:cNvPr>
          <p:cNvSpPr>
            <a:spLocks noGrp="1"/>
          </p:cNvSpPr>
          <p:nvPr>
            <p:ph type="title"/>
          </p:nvPr>
        </p:nvSpPr>
        <p:spPr>
          <a:xfrm>
            <a:off x="838200" y="1265589"/>
            <a:ext cx="10515600" cy="1009934"/>
          </a:xfrm>
        </p:spPr>
        <p:txBody>
          <a:bodyPr>
            <a:normAutofit fontScale="90000"/>
          </a:bodyPr>
          <a:lstStyle/>
          <a:p>
            <a:r>
              <a:rPr lang="en-US" dirty="0"/>
              <a:t>NCS Options Following Minimum Use Period</a:t>
            </a:r>
            <a:br>
              <a:rPr lang="en-US" dirty="0"/>
            </a:br>
            <a:endParaRPr lang="en-US" dirty="0"/>
          </a:p>
        </p:txBody>
      </p:sp>
      <p:sp>
        <p:nvSpPr>
          <p:cNvPr id="3" name="Content Placeholder 2">
            <a:extLst>
              <a:ext uri="{FF2B5EF4-FFF2-40B4-BE49-F238E27FC236}">
                <a16:creationId xmlns:a16="http://schemas.microsoft.com/office/drawing/2014/main" id="{3D5C9BF1-EC74-C0F8-2DE4-C401A5C58664}"/>
              </a:ext>
            </a:extLst>
          </p:cNvPr>
          <p:cNvSpPr>
            <a:spLocks noGrp="1"/>
          </p:cNvSpPr>
          <p:nvPr>
            <p:ph idx="1"/>
          </p:nvPr>
        </p:nvSpPr>
        <p:spPr/>
        <p:txBody>
          <a:bodyPr>
            <a:normAutofit/>
          </a:bodyPr>
          <a:lstStyle/>
          <a:p>
            <a:r>
              <a:rPr lang="en-US" sz="3200" dirty="0"/>
              <a:t>Remain as HOME-ARP NCS as originally developed. </a:t>
            </a:r>
          </a:p>
          <a:p>
            <a:r>
              <a:rPr lang="en-US" sz="3200" dirty="0"/>
              <a:t>Be used as NCS under ESG. </a:t>
            </a:r>
          </a:p>
          <a:p>
            <a:r>
              <a:rPr lang="en-US" sz="3200" dirty="0"/>
              <a:t>Be converted to permanent affordable housing. </a:t>
            </a:r>
          </a:p>
          <a:p>
            <a:r>
              <a:rPr lang="en-US" sz="3200" dirty="0"/>
              <a:t>Be converted to CoC permanent housing.</a:t>
            </a:r>
          </a:p>
          <a:p>
            <a:endParaRPr lang="en-US" sz="3200" dirty="0"/>
          </a:p>
          <a:p>
            <a:endParaRPr lang="en-US" dirty="0"/>
          </a:p>
        </p:txBody>
      </p:sp>
    </p:spTree>
    <p:extLst>
      <p:ext uri="{BB962C8B-B14F-4D97-AF65-F5344CB8AC3E}">
        <p14:creationId xmlns:p14="http://schemas.microsoft.com/office/powerpoint/2010/main" val="909245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EF6E-79D8-E743-0AFB-B19E96E1DC22}"/>
              </a:ext>
            </a:extLst>
          </p:cNvPr>
          <p:cNvSpPr>
            <a:spLocks noGrp="1"/>
          </p:cNvSpPr>
          <p:nvPr>
            <p:ph type="title"/>
          </p:nvPr>
        </p:nvSpPr>
        <p:spPr/>
        <p:txBody>
          <a:bodyPr/>
          <a:lstStyle/>
          <a:p>
            <a:r>
              <a:rPr lang="en-US" dirty="0"/>
              <a:t>NCS with no changes</a:t>
            </a:r>
          </a:p>
        </p:txBody>
      </p:sp>
      <p:sp>
        <p:nvSpPr>
          <p:cNvPr id="3" name="Content Placeholder 2">
            <a:extLst>
              <a:ext uri="{FF2B5EF4-FFF2-40B4-BE49-F238E27FC236}">
                <a16:creationId xmlns:a16="http://schemas.microsoft.com/office/drawing/2014/main" id="{E8BFD1E5-CDD8-7116-22D3-807256786A0F}"/>
              </a:ext>
            </a:extLst>
          </p:cNvPr>
          <p:cNvSpPr>
            <a:spLocks noGrp="1"/>
          </p:cNvSpPr>
          <p:nvPr>
            <p:ph idx="1"/>
          </p:nvPr>
        </p:nvSpPr>
        <p:spPr/>
        <p:txBody>
          <a:bodyPr/>
          <a:lstStyle/>
          <a:p>
            <a:r>
              <a:rPr lang="en-US" sz="3200" dirty="0"/>
              <a:t>Remain an NCS	</a:t>
            </a:r>
          </a:p>
          <a:p>
            <a:pPr lvl="1"/>
            <a:r>
              <a:rPr lang="en-US" sz="2800" dirty="0"/>
              <a:t>No change in use during the Restricted Use Period </a:t>
            </a:r>
          </a:p>
          <a:p>
            <a:pPr lvl="1"/>
            <a:r>
              <a:rPr lang="en-US" sz="2800" dirty="0"/>
              <a:t> Continued operation as originally specified in written agreement </a:t>
            </a:r>
          </a:p>
          <a:p>
            <a:pPr lvl="1"/>
            <a:r>
              <a:rPr lang="en-US" sz="2800" dirty="0"/>
              <a:t>Serve the same population</a:t>
            </a:r>
          </a:p>
          <a:p>
            <a:endParaRPr lang="en-US" dirty="0"/>
          </a:p>
        </p:txBody>
      </p:sp>
    </p:spTree>
    <p:extLst>
      <p:ext uri="{BB962C8B-B14F-4D97-AF65-F5344CB8AC3E}">
        <p14:creationId xmlns:p14="http://schemas.microsoft.com/office/powerpoint/2010/main" val="2354336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C698-AE60-1C34-E544-86B146FE790B}"/>
              </a:ext>
            </a:extLst>
          </p:cNvPr>
          <p:cNvSpPr>
            <a:spLocks noGrp="1"/>
          </p:cNvSpPr>
          <p:nvPr>
            <p:ph type="ctrTitle"/>
          </p:nvPr>
        </p:nvSpPr>
        <p:spPr/>
        <p:txBody>
          <a:bodyPr>
            <a:normAutofit fontScale="90000"/>
          </a:bodyPr>
          <a:lstStyle/>
          <a:p>
            <a:r>
              <a:rPr lang="en-US" dirty="0"/>
              <a:t>Non-Congregate Shelter Beyond HOME-ARP</a:t>
            </a:r>
          </a:p>
        </p:txBody>
      </p:sp>
    </p:spTree>
    <p:extLst>
      <p:ext uri="{BB962C8B-B14F-4D97-AF65-F5344CB8AC3E}">
        <p14:creationId xmlns:p14="http://schemas.microsoft.com/office/powerpoint/2010/main" val="75297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with a route&#10;&#10;Description automatically generated">
            <a:extLst>
              <a:ext uri="{FF2B5EF4-FFF2-40B4-BE49-F238E27FC236}">
                <a16:creationId xmlns:a16="http://schemas.microsoft.com/office/drawing/2014/main" id="{718B9D36-5B6C-894E-4AF8-058922CD65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5020" y="338164"/>
            <a:ext cx="11381960" cy="6227986"/>
          </a:xfrm>
          <a:prstGeom prst="rect">
            <a:avLst/>
          </a:prstGeom>
        </p:spPr>
      </p:pic>
      <p:sp>
        <p:nvSpPr>
          <p:cNvPr id="5" name="TextBox 4">
            <a:extLst>
              <a:ext uri="{FF2B5EF4-FFF2-40B4-BE49-F238E27FC236}">
                <a16:creationId xmlns:a16="http://schemas.microsoft.com/office/drawing/2014/main" id="{30077B22-7101-1A32-D187-589DC722B602}"/>
              </a:ext>
            </a:extLst>
          </p:cNvPr>
          <p:cNvSpPr txBox="1"/>
          <p:nvPr/>
        </p:nvSpPr>
        <p:spPr>
          <a:xfrm>
            <a:off x="1596168" y="8748519"/>
            <a:ext cx="10461154" cy="230832"/>
          </a:xfrm>
          <a:prstGeom prst="rect">
            <a:avLst/>
          </a:prstGeom>
          <a:noFill/>
        </p:spPr>
        <p:txBody>
          <a:bodyPr wrap="square" rtlCol="0">
            <a:spAutoFit/>
          </a:bodyPr>
          <a:lstStyle/>
          <a:p>
            <a:r>
              <a:rPr lang="en-US" sz="900">
                <a:hlinkClick r:id="rId3" tooltip="https://de.wikipedia.org/wiki/Highway_of_Tears"/>
              </a:rPr>
              <a:t>This Photo</a:t>
            </a:r>
            <a:r>
              <a:rPr lang="en-US" sz="900"/>
              <a:t> by Unknown Author is licensed under </a:t>
            </a:r>
            <a:r>
              <a:rPr lang="en-US" sz="900">
                <a:hlinkClick r:id="rId4" tooltip="https://creativecommons.org/licenses/by-sa/3.0/"/>
              </a:rPr>
              <a:t>CC BY-SA</a:t>
            </a:r>
            <a:endParaRPr lang="en-US" sz="900"/>
          </a:p>
        </p:txBody>
      </p:sp>
      <p:pic>
        <p:nvPicPr>
          <p:cNvPr id="8" name="Picture 7">
            <a:extLst>
              <a:ext uri="{FF2B5EF4-FFF2-40B4-BE49-F238E27FC236}">
                <a16:creationId xmlns:a16="http://schemas.microsoft.com/office/drawing/2014/main" id="{6BA8A57F-870E-7E5A-6B8A-633C7C503A00}"/>
              </a:ext>
            </a:extLst>
          </p:cNvPr>
          <p:cNvPicPr>
            <a:picLocks noChangeAspect="1"/>
          </p:cNvPicPr>
          <p:nvPr/>
        </p:nvPicPr>
        <p:blipFill>
          <a:blip r:embed="rId5"/>
          <a:stretch>
            <a:fillRect/>
          </a:stretch>
        </p:blipFill>
        <p:spPr>
          <a:xfrm>
            <a:off x="2699999" y="3009292"/>
            <a:ext cx="1189068" cy="1189068"/>
          </a:xfrm>
          <a:prstGeom prst="rect">
            <a:avLst/>
          </a:prstGeom>
        </p:spPr>
      </p:pic>
      <p:grpSp>
        <p:nvGrpSpPr>
          <p:cNvPr id="10" name="Group 9">
            <a:extLst>
              <a:ext uri="{FF2B5EF4-FFF2-40B4-BE49-F238E27FC236}">
                <a16:creationId xmlns:a16="http://schemas.microsoft.com/office/drawing/2014/main" id="{D39BE1C5-F109-29FC-D33F-6F9166D8ECCA}"/>
              </a:ext>
            </a:extLst>
          </p:cNvPr>
          <p:cNvGrpSpPr/>
          <p:nvPr/>
        </p:nvGrpSpPr>
        <p:grpSpPr>
          <a:xfrm>
            <a:off x="8846426" y="1805562"/>
            <a:ext cx="1598426" cy="1568302"/>
            <a:chOff x="3331563" y="2444787"/>
            <a:chExt cx="2103638" cy="1906195"/>
          </a:xfrm>
        </p:grpSpPr>
        <p:sp>
          <p:nvSpPr>
            <p:cNvPr id="11" name="Oval 10">
              <a:extLst>
                <a:ext uri="{FF2B5EF4-FFF2-40B4-BE49-F238E27FC236}">
                  <a16:creationId xmlns:a16="http://schemas.microsoft.com/office/drawing/2014/main" id="{708F6D21-8CF7-C2AE-E8B0-76A89CEE89EF}"/>
                </a:ext>
              </a:extLst>
            </p:cNvPr>
            <p:cNvSpPr/>
            <p:nvPr/>
          </p:nvSpPr>
          <p:spPr>
            <a:xfrm>
              <a:off x="3331563" y="2444787"/>
              <a:ext cx="2103638" cy="190619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Oval 4">
              <a:extLst>
                <a:ext uri="{FF2B5EF4-FFF2-40B4-BE49-F238E27FC236}">
                  <a16:creationId xmlns:a16="http://schemas.microsoft.com/office/drawing/2014/main" id="{ACC9F932-161E-B2D3-7839-DA44572659DC}"/>
                </a:ext>
              </a:extLst>
            </p:cNvPr>
            <p:cNvSpPr txBox="1"/>
            <p:nvPr/>
          </p:nvSpPr>
          <p:spPr>
            <a:xfrm>
              <a:off x="3639634" y="2723943"/>
              <a:ext cx="1487496" cy="1347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Affordable Housing Development</a:t>
              </a:r>
            </a:p>
          </p:txBody>
        </p:sp>
      </p:grpSp>
      <p:pic>
        <p:nvPicPr>
          <p:cNvPr id="13" name="Picture 12">
            <a:extLst>
              <a:ext uri="{FF2B5EF4-FFF2-40B4-BE49-F238E27FC236}">
                <a16:creationId xmlns:a16="http://schemas.microsoft.com/office/drawing/2014/main" id="{96180F79-ADEB-7487-5D1A-D1EB70E7066F}"/>
              </a:ext>
            </a:extLst>
          </p:cNvPr>
          <p:cNvPicPr>
            <a:picLocks noChangeAspect="1"/>
          </p:cNvPicPr>
          <p:nvPr/>
        </p:nvPicPr>
        <p:blipFill>
          <a:blip r:embed="rId6"/>
          <a:stretch>
            <a:fillRect/>
          </a:stretch>
        </p:blipFill>
        <p:spPr>
          <a:xfrm>
            <a:off x="6096000" y="1101413"/>
            <a:ext cx="1408298" cy="1408298"/>
          </a:xfrm>
          <a:prstGeom prst="rect">
            <a:avLst/>
          </a:prstGeom>
        </p:spPr>
      </p:pic>
      <p:pic>
        <p:nvPicPr>
          <p:cNvPr id="15" name="Graphic 14" descr="Tent with solid fill">
            <a:extLst>
              <a:ext uri="{FF2B5EF4-FFF2-40B4-BE49-F238E27FC236}">
                <a16:creationId xmlns:a16="http://schemas.microsoft.com/office/drawing/2014/main" id="{B7E7D8A8-DD0F-8AE0-B3AF-9A7A0DE3A2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241" y="2458561"/>
            <a:ext cx="1101463" cy="1101463"/>
          </a:xfrm>
          <a:prstGeom prst="rect">
            <a:avLst/>
          </a:prstGeom>
        </p:spPr>
      </p:pic>
      <p:pic>
        <p:nvPicPr>
          <p:cNvPr id="17" name="Graphic 16" descr="Home1 with solid fill">
            <a:extLst>
              <a:ext uri="{FF2B5EF4-FFF2-40B4-BE49-F238E27FC236}">
                <a16:creationId xmlns:a16="http://schemas.microsoft.com/office/drawing/2014/main" id="{31FC4470-DE00-EFC2-1D40-B44418B058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29191" y="2927541"/>
            <a:ext cx="1352569" cy="1352569"/>
          </a:xfrm>
          <a:prstGeom prst="rect">
            <a:avLst/>
          </a:prstGeom>
        </p:spPr>
      </p:pic>
      <p:pic>
        <p:nvPicPr>
          <p:cNvPr id="20" name="Picture 19">
            <a:extLst>
              <a:ext uri="{FF2B5EF4-FFF2-40B4-BE49-F238E27FC236}">
                <a16:creationId xmlns:a16="http://schemas.microsoft.com/office/drawing/2014/main" id="{43848ADF-6FF3-B822-83A5-942C93AD9E83}"/>
              </a:ext>
            </a:extLst>
          </p:cNvPr>
          <p:cNvPicPr>
            <a:picLocks noChangeAspect="1"/>
          </p:cNvPicPr>
          <p:nvPr/>
        </p:nvPicPr>
        <p:blipFill>
          <a:blip r:embed="rId11"/>
          <a:stretch>
            <a:fillRect/>
          </a:stretch>
        </p:blipFill>
        <p:spPr>
          <a:xfrm>
            <a:off x="4089350" y="457469"/>
            <a:ext cx="1329043" cy="1329043"/>
          </a:xfrm>
          <a:prstGeom prst="rect">
            <a:avLst/>
          </a:prstGeom>
        </p:spPr>
      </p:pic>
      <p:pic>
        <p:nvPicPr>
          <p:cNvPr id="21" name="Picture 20">
            <a:extLst>
              <a:ext uri="{FF2B5EF4-FFF2-40B4-BE49-F238E27FC236}">
                <a16:creationId xmlns:a16="http://schemas.microsoft.com/office/drawing/2014/main" id="{C4D2F0A8-49A9-AA44-5215-2B0DBDC5A8E2}"/>
              </a:ext>
            </a:extLst>
          </p:cNvPr>
          <p:cNvPicPr>
            <a:picLocks noChangeAspect="1"/>
          </p:cNvPicPr>
          <p:nvPr/>
        </p:nvPicPr>
        <p:blipFill>
          <a:blip r:embed="rId12"/>
          <a:stretch>
            <a:fillRect/>
          </a:stretch>
        </p:blipFill>
        <p:spPr>
          <a:xfrm>
            <a:off x="6184046" y="3603825"/>
            <a:ext cx="1426588" cy="1420491"/>
          </a:xfrm>
          <a:prstGeom prst="rect">
            <a:avLst/>
          </a:prstGeom>
        </p:spPr>
      </p:pic>
      <p:pic>
        <p:nvPicPr>
          <p:cNvPr id="19" name="Graphic 18" descr="Bus with solid fill">
            <a:extLst>
              <a:ext uri="{FF2B5EF4-FFF2-40B4-BE49-F238E27FC236}">
                <a16:creationId xmlns:a16="http://schemas.microsoft.com/office/drawing/2014/main" id="{AAF99EC7-4970-3B4D-743B-025C490BED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1707" y="3102824"/>
            <a:ext cx="914400" cy="914400"/>
          </a:xfrm>
          <a:prstGeom prst="rect">
            <a:avLst/>
          </a:prstGeom>
        </p:spPr>
      </p:pic>
    </p:spTree>
    <p:extLst>
      <p:ext uri="{BB962C8B-B14F-4D97-AF65-F5344CB8AC3E}">
        <p14:creationId xmlns:p14="http://schemas.microsoft.com/office/powerpoint/2010/main" val="16570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42 -0.01365 L 0.06067 0.00023 L 0.11067 -0.02477 L 0.18255 -0.08032 L 0.22552 -0.15115 L 0.22083 -0.22893 L 0.2763 -0.24699 L 0.30677 -0.29004 L 0.33646 -0.20254 L 0.38099 -0.11643 L 0.39974 -0.04699 L 0.44896 -0.1206 L 0.50833 0.00162 L 0.68567 0.04885 L 0.67317 -0.01227 L 0.74974 0.08912 L 0.83802 0.08218 L 0.83489 0.08496 " pathEditMode="relative" rAng="0" ptsTypes="AAAAAAAAAAAAAAAAAA">
                                      <p:cBhvr>
                                        <p:cTn id="6" dur="20000" fill="hold"/>
                                        <p:tgtEl>
                                          <p:spTgt spid="19"/>
                                        </p:tgtEl>
                                        <p:attrNameLst>
                                          <p:attrName>ppt_x</p:attrName>
                                          <p:attrName>ppt_y</p:attrName>
                                        </p:attrNameLst>
                                      </p:cBhvr>
                                      <p:rCtr x="41680" y="-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C523-DCE9-5C4E-656D-5B2CB86067FE}"/>
              </a:ext>
            </a:extLst>
          </p:cNvPr>
          <p:cNvSpPr>
            <a:spLocks noGrp="1"/>
          </p:cNvSpPr>
          <p:nvPr>
            <p:ph type="title"/>
          </p:nvPr>
        </p:nvSpPr>
        <p:spPr/>
        <p:txBody>
          <a:bodyPr/>
          <a:lstStyle/>
          <a:p>
            <a:r>
              <a:rPr lang="en-US" dirty="0"/>
              <a:t>Use as ESG NCS</a:t>
            </a:r>
          </a:p>
        </p:txBody>
      </p:sp>
      <p:sp>
        <p:nvSpPr>
          <p:cNvPr id="3" name="Content Placeholder 2">
            <a:extLst>
              <a:ext uri="{FF2B5EF4-FFF2-40B4-BE49-F238E27FC236}">
                <a16:creationId xmlns:a16="http://schemas.microsoft.com/office/drawing/2014/main" id="{19C42186-A269-9347-DB41-8A1B5ABDE593}"/>
              </a:ext>
            </a:extLst>
          </p:cNvPr>
          <p:cNvSpPr>
            <a:spLocks noGrp="1"/>
          </p:cNvSpPr>
          <p:nvPr>
            <p:ph idx="1"/>
          </p:nvPr>
        </p:nvSpPr>
        <p:spPr/>
        <p:txBody>
          <a:bodyPr/>
          <a:lstStyle/>
          <a:p>
            <a:r>
              <a:rPr lang="en-US" dirty="0"/>
              <a:t>ESG funds can be provided for operating and essential services</a:t>
            </a:r>
          </a:p>
          <a:p>
            <a:r>
              <a:rPr lang="en-US" dirty="0"/>
              <a:t>Operated in compliance with all requirements at 24 CFR part 576 </a:t>
            </a:r>
          </a:p>
          <a:p>
            <a:r>
              <a:rPr lang="en-US" dirty="0"/>
              <a:t>All applicable ESG requirements govern in the event of conflict with HOME-ARP</a:t>
            </a:r>
          </a:p>
        </p:txBody>
      </p:sp>
    </p:spTree>
    <p:extLst>
      <p:ext uri="{BB962C8B-B14F-4D97-AF65-F5344CB8AC3E}">
        <p14:creationId xmlns:p14="http://schemas.microsoft.com/office/powerpoint/2010/main" val="522911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8EFC-60E8-C93D-F1BF-2745F8811BAB}"/>
              </a:ext>
            </a:extLst>
          </p:cNvPr>
          <p:cNvSpPr>
            <a:spLocks noGrp="1"/>
          </p:cNvSpPr>
          <p:nvPr>
            <p:ph type="title"/>
          </p:nvPr>
        </p:nvSpPr>
        <p:spPr/>
        <p:txBody>
          <a:bodyPr>
            <a:normAutofit/>
          </a:bodyPr>
          <a:lstStyle/>
          <a:p>
            <a:r>
              <a:rPr lang="en-US" dirty="0"/>
              <a:t>NCS Conversion to Housing </a:t>
            </a:r>
          </a:p>
        </p:txBody>
      </p:sp>
      <p:sp>
        <p:nvSpPr>
          <p:cNvPr id="3" name="Content Placeholder 2">
            <a:extLst>
              <a:ext uri="{FF2B5EF4-FFF2-40B4-BE49-F238E27FC236}">
                <a16:creationId xmlns:a16="http://schemas.microsoft.com/office/drawing/2014/main" id="{9CB69FF8-6C0B-773C-736B-60143AF27479}"/>
              </a:ext>
            </a:extLst>
          </p:cNvPr>
          <p:cNvSpPr>
            <a:spLocks noGrp="1"/>
          </p:cNvSpPr>
          <p:nvPr>
            <p:ph idx="1"/>
          </p:nvPr>
        </p:nvSpPr>
        <p:spPr/>
        <p:txBody>
          <a:bodyPr/>
          <a:lstStyle/>
          <a:p>
            <a:r>
              <a:rPr lang="en-US" dirty="0"/>
              <a:t>HOME-ARP NCS units can be converted into permanent housing under the CoC program or permanent affordable housing after the restricted use period.</a:t>
            </a:r>
          </a:p>
        </p:txBody>
      </p:sp>
    </p:spTree>
    <p:extLst>
      <p:ext uri="{BB962C8B-B14F-4D97-AF65-F5344CB8AC3E}">
        <p14:creationId xmlns:p14="http://schemas.microsoft.com/office/powerpoint/2010/main" val="1602605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8EFC-60E8-C93D-F1BF-2745F8811BAB}"/>
              </a:ext>
            </a:extLst>
          </p:cNvPr>
          <p:cNvSpPr>
            <a:spLocks noGrp="1"/>
          </p:cNvSpPr>
          <p:nvPr>
            <p:ph type="title"/>
          </p:nvPr>
        </p:nvSpPr>
        <p:spPr/>
        <p:txBody>
          <a:bodyPr>
            <a:normAutofit/>
          </a:bodyPr>
          <a:lstStyle/>
          <a:p>
            <a:r>
              <a:rPr lang="en-US" dirty="0"/>
              <a:t>NCS Conversion to Housing </a:t>
            </a:r>
          </a:p>
        </p:txBody>
      </p:sp>
      <p:sp>
        <p:nvSpPr>
          <p:cNvPr id="3" name="Content Placeholder 2">
            <a:extLst>
              <a:ext uri="{FF2B5EF4-FFF2-40B4-BE49-F238E27FC236}">
                <a16:creationId xmlns:a16="http://schemas.microsoft.com/office/drawing/2014/main" id="{9CB69FF8-6C0B-773C-736B-60143AF27479}"/>
              </a:ext>
            </a:extLst>
          </p:cNvPr>
          <p:cNvSpPr>
            <a:spLocks noGrp="1"/>
          </p:cNvSpPr>
          <p:nvPr>
            <p:ph idx="1"/>
          </p:nvPr>
        </p:nvSpPr>
        <p:spPr/>
        <p:txBody>
          <a:bodyPr/>
          <a:lstStyle/>
          <a:p>
            <a:r>
              <a:rPr lang="en-US" dirty="0"/>
              <a:t>NCS projects proposal must indicate whether there is an intention to convert the NCS to affordable housing or CoC PSH following the minimum use period. </a:t>
            </a:r>
          </a:p>
          <a:p>
            <a:endParaRPr lang="en-US" dirty="0"/>
          </a:p>
        </p:txBody>
      </p:sp>
      <p:graphicFrame>
        <p:nvGraphicFramePr>
          <p:cNvPr id="4" name="Table 3">
            <a:extLst>
              <a:ext uri="{FF2B5EF4-FFF2-40B4-BE49-F238E27FC236}">
                <a16:creationId xmlns:a16="http://schemas.microsoft.com/office/drawing/2014/main" id="{DCABD991-1FA6-1811-E230-4EAF9976756C}"/>
              </a:ext>
            </a:extLst>
          </p:cNvPr>
          <p:cNvGraphicFramePr>
            <a:graphicFrameLocks noGrp="1"/>
          </p:cNvGraphicFramePr>
          <p:nvPr/>
        </p:nvGraphicFramePr>
        <p:xfrm>
          <a:off x="1520272" y="4038491"/>
          <a:ext cx="8128000" cy="1854200"/>
        </p:xfrm>
        <a:graphic>
          <a:graphicData uri="http://schemas.openxmlformats.org/drawingml/2006/table">
            <a:tbl>
              <a:tblPr firstRow="1" bandRow="1">
                <a:tableStyleId>{5C22544A-7EE6-4342-B048-85BDC9FD1C3A}</a:tableStyleId>
              </a:tblPr>
              <a:tblGrid>
                <a:gridCol w="2581944">
                  <a:extLst>
                    <a:ext uri="{9D8B030D-6E8A-4147-A177-3AD203B41FA5}">
                      <a16:colId xmlns:a16="http://schemas.microsoft.com/office/drawing/2014/main" val="2080937062"/>
                    </a:ext>
                  </a:extLst>
                </a:gridCol>
                <a:gridCol w="5546056">
                  <a:extLst>
                    <a:ext uri="{9D8B030D-6E8A-4147-A177-3AD203B41FA5}">
                      <a16:colId xmlns:a16="http://schemas.microsoft.com/office/drawing/2014/main" val="1116794077"/>
                    </a:ext>
                  </a:extLst>
                </a:gridCol>
              </a:tblGrid>
              <a:tr h="370840">
                <a:tc>
                  <a:txBody>
                    <a:bodyPr/>
                    <a:lstStyle/>
                    <a:p>
                      <a:r>
                        <a:rPr lang="en-US" dirty="0"/>
                        <a:t>Project Type</a:t>
                      </a:r>
                    </a:p>
                  </a:txBody>
                  <a:tcPr/>
                </a:tc>
                <a:tc>
                  <a:txBody>
                    <a:bodyPr/>
                    <a:lstStyle/>
                    <a:p>
                      <a:r>
                        <a:rPr lang="en-US" dirty="0"/>
                        <a:t>Minimum Use Period</a:t>
                      </a:r>
                    </a:p>
                  </a:txBody>
                  <a:tcPr/>
                </a:tc>
                <a:extLst>
                  <a:ext uri="{0D108BD9-81ED-4DB2-BD59-A6C34878D82A}">
                    <a16:rowId xmlns:a16="http://schemas.microsoft.com/office/drawing/2014/main" val="1508559116"/>
                  </a:ext>
                </a:extLst>
              </a:tr>
              <a:tr h="370840">
                <a:tc>
                  <a:txBody>
                    <a:bodyPr/>
                    <a:lstStyle/>
                    <a:p>
                      <a:r>
                        <a:rPr lang="en-US" dirty="0"/>
                        <a:t>Acquisition Only</a:t>
                      </a:r>
                    </a:p>
                  </a:txBody>
                  <a:tcPr/>
                </a:tc>
                <a:tc>
                  <a:txBody>
                    <a:bodyPr/>
                    <a:lstStyle/>
                    <a:p>
                      <a:r>
                        <a:rPr lang="en-US" dirty="0"/>
                        <a:t>3 Years</a:t>
                      </a:r>
                    </a:p>
                  </a:txBody>
                  <a:tcPr/>
                </a:tc>
                <a:extLst>
                  <a:ext uri="{0D108BD9-81ED-4DB2-BD59-A6C34878D82A}">
                    <a16:rowId xmlns:a16="http://schemas.microsoft.com/office/drawing/2014/main" val="1228956831"/>
                  </a:ext>
                </a:extLst>
              </a:tr>
              <a:tr h="370840">
                <a:tc>
                  <a:txBody>
                    <a:bodyPr/>
                    <a:lstStyle/>
                    <a:p>
                      <a:r>
                        <a:rPr lang="en-US" dirty="0"/>
                        <a:t>Moderate Rehab</a:t>
                      </a:r>
                    </a:p>
                  </a:txBody>
                  <a:tcPr/>
                </a:tc>
                <a:tc>
                  <a:txBody>
                    <a:bodyPr/>
                    <a:lstStyle/>
                    <a:p>
                      <a:r>
                        <a:rPr lang="en-US" dirty="0"/>
                        <a:t>5 Years if total Investment &lt;75% Appraised Value</a:t>
                      </a:r>
                    </a:p>
                  </a:txBody>
                  <a:tcPr/>
                </a:tc>
                <a:extLst>
                  <a:ext uri="{0D108BD9-81ED-4DB2-BD59-A6C34878D82A}">
                    <a16:rowId xmlns:a16="http://schemas.microsoft.com/office/drawing/2014/main" val="3826290577"/>
                  </a:ext>
                </a:extLst>
              </a:tr>
              <a:tr h="370840">
                <a:tc>
                  <a:txBody>
                    <a:bodyPr/>
                    <a:lstStyle/>
                    <a:p>
                      <a:r>
                        <a:rPr lang="en-US" dirty="0"/>
                        <a:t>Substantial Rehab</a:t>
                      </a:r>
                    </a:p>
                  </a:txBody>
                  <a:tcPr/>
                </a:tc>
                <a:tc>
                  <a:txBody>
                    <a:bodyPr/>
                    <a:lstStyle/>
                    <a:p>
                      <a:r>
                        <a:rPr lang="en-US" dirty="0"/>
                        <a:t>10 Years if total Investment is &gt;75% Appraised Value</a:t>
                      </a:r>
                    </a:p>
                  </a:txBody>
                  <a:tcPr/>
                </a:tc>
                <a:extLst>
                  <a:ext uri="{0D108BD9-81ED-4DB2-BD59-A6C34878D82A}">
                    <a16:rowId xmlns:a16="http://schemas.microsoft.com/office/drawing/2014/main" val="1143838630"/>
                  </a:ext>
                </a:extLst>
              </a:tr>
              <a:tr h="370840">
                <a:tc>
                  <a:txBody>
                    <a:bodyPr/>
                    <a:lstStyle/>
                    <a:p>
                      <a:r>
                        <a:rPr lang="en-US" dirty="0"/>
                        <a:t>New Construction </a:t>
                      </a:r>
                    </a:p>
                  </a:txBody>
                  <a:tcPr/>
                </a:tc>
                <a:tc>
                  <a:txBody>
                    <a:bodyPr/>
                    <a:lstStyle/>
                    <a:p>
                      <a:r>
                        <a:rPr lang="en-US" dirty="0"/>
                        <a:t>10 Years</a:t>
                      </a:r>
                    </a:p>
                  </a:txBody>
                  <a:tcPr/>
                </a:tc>
                <a:extLst>
                  <a:ext uri="{0D108BD9-81ED-4DB2-BD59-A6C34878D82A}">
                    <a16:rowId xmlns:a16="http://schemas.microsoft.com/office/drawing/2014/main" val="638278913"/>
                  </a:ext>
                </a:extLst>
              </a:tr>
            </a:tbl>
          </a:graphicData>
        </a:graphic>
      </p:graphicFrame>
    </p:spTree>
    <p:extLst>
      <p:ext uri="{BB962C8B-B14F-4D97-AF65-F5344CB8AC3E}">
        <p14:creationId xmlns:p14="http://schemas.microsoft.com/office/powerpoint/2010/main" val="200114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D763-A0AF-8EF7-456B-D7072F369777}"/>
              </a:ext>
            </a:extLst>
          </p:cNvPr>
          <p:cNvSpPr>
            <a:spLocks noGrp="1"/>
          </p:cNvSpPr>
          <p:nvPr>
            <p:ph type="title"/>
          </p:nvPr>
        </p:nvSpPr>
        <p:spPr/>
        <p:txBody>
          <a:bodyPr/>
          <a:lstStyle/>
          <a:p>
            <a:r>
              <a:rPr lang="en-US" dirty="0"/>
              <a:t>NCS and CoC Permanent Housing</a:t>
            </a:r>
          </a:p>
        </p:txBody>
      </p:sp>
      <p:sp>
        <p:nvSpPr>
          <p:cNvPr id="3" name="Content Placeholder 2">
            <a:extLst>
              <a:ext uri="{FF2B5EF4-FFF2-40B4-BE49-F238E27FC236}">
                <a16:creationId xmlns:a16="http://schemas.microsoft.com/office/drawing/2014/main" id="{EDC022D2-9374-721B-36BF-3F0C3745037B}"/>
              </a:ext>
            </a:extLst>
          </p:cNvPr>
          <p:cNvSpPr>
            <a:spLocks noGrp="1"/>
          </p:cNvSpPr>
          <p:nvPr>
            <p:ph idx="1"/>
          </p:nvPr>
        </p:nvSpPr>
        <p:spPr/>
        <p:txBody>
          <a:bodyPr/>
          <a:lstStyle/>
          <a:p>
            <a:r>
              <a:rPr lang="en-US" dirty="0"/>
              <a:t>NCS can be converted to CoC permanent housing (including permanent supportive housing) to serve the following eligible households as defined in 24 CFR 578.3: </a:t>
            </a:r>
          </a:p>
          <a:p>
            <a:pPr lvl="1"/>
            <a:r>
              <a:rPr lang="en-US" dirty="0"/>
              <a:t>Chronically homeless individuals </a:t>
            </a:r>
          </a:p>
          <a:p>
            <a:pPr lvl="1"/>
            <a:r>
              <a:rPr lang="en-US" dirty="0"/>
              <a:t>Homeless individuals or families</a:t>
            </a:r>
          </a:p>
          <a:p>
            <a:r>
              <a:rPr lang="en-US" dirty="0"/>
              <a:t>No HOME-ARP funds may be used for conversion a HOME-ARP NCS.</a:t>
            </a:r>
          </a:p>
          <a:p>
            <a:endParaRPr lang="en-US" dirty="0"/>
          </a:p>
        </p:txBody>
      </p:sp>
    </p:spTree>
    <p:extLst>
      <p:ext uri="{BB962C8B-B14F-4D97-AF65-F5344CB8AC3E}">
        <p14:creationId xmlns:p14="http://schemas.microsoft.com/office/powerpoint/2010/main" val="3579135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E2E1-5512-C80D-9707-A9339CC86F0B}"/>
              </a:ext>
            </a:extLst>
          </p:cNvPr>
          <p:cNvSpPr>
            <a:spLocks noGrp="1"/>
          </p:cNvSpPr>
          <p:nvPr>
            <p:ph type="title"/>
          </p:nvPr>
        </p:nvSpPr>
        <p:spPr/>
        <p:txBody>
          <a:bodyPr>
            <a:normAutofit/>
          </a:bodyPr>
          <a:lstStyle/>
          <a:p>
            <a:r>
              <a:rPr lang="en-US" dirty="0"/>
              <a:t>NCS: CoC PSH and Affordable Housed </a:t>
            </a:r>
          </a:p>
        </p:txBody>
      </p:sp>
      <p:graphicFrame>
        <p:nvGraphicFramePr>
          <p:cNvPr id="4" name="Content Placeholder 3">
            <a:extLst>
              <a:ext uri="{FF2B5EF4-FFF2-40B4-BE49-F238E27FC236}">
                <a16:creationId xmlns:a16="http://schemas.microsoft.com/office/drawing/2014/main" id="{BD34FE76-0F6A-50D6-8AD0-2FD3B294672E}"/>
              </a:ext>
            </a:extLst>
          </p:cNvPr>
          <p:cNvGraphicFramePr>
            <a:graphicFrameLocks noGrp="1"/>
          </p:cNvGraphicFramePr>
          <p:nvPr>
            <p:ph idx="1"/>
          </p:nvPr>
        </p:nvGraphicFramePr>
        <p:xfrm>
          <a:off x="838200" y="2176463"/>
          <a:ext cx="10515600" cy="2844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187690884"/>
                    </a:ext>
                  </a:extLst>
                </a:gridCol>
                <a:gridCol w="5257800">
                  <a:extLst>
                    <a:ext uri="{9D8B030D-6E8A-4147-A177-3AD203B41FA5}">
                      <a16:colId xmlns:a16="http://schemas.microsoft.com/office/drawing/2014/main" val="3310615557"/>
                    </a:ext>
                  </a:extLst>
                </a:gridCol>
              </a:tblGrid>
              <a:tr h="370840">
                <a:tc>
                  <a:txBody>
                    <a:bodyPr/>
                    <a:lstStyle/>
                    <a:p>
                      <a:r>
                        <a:rPr lang="en-US" dirty="0"/>
                        <a:t>Conversion to Permanent Affordable Housing </a:t>
                      </a:r>
                    </a:p>
                  </a:txBody>
                  <a:tcPr/>
                </a:tc>
                <a:tc>
                  <a:txBody>
                    <a:bodyPr/>
                    <a:lstStyle/>
                    <a:p>
                      <a:r>
                        <a:rPr lang="en-US" dirty="0"/>
                        <a:t>Conversion to CoC Permanent Housing</a:t>
                      </a:r>
                    </a:p>
                  </a:txBody>
                  <a:tcPr/>
                </a:tc>
                <a:extLst>
                  <a:ext uri="{0D108BD9-81ED-4DB2-BD59-A6C34878D82A}">
                    <a16:rowId xmlns:a16="http://schemas.microsoft.com/office/drawing/2014/main" val="795344260"/>
                  </a:ext>
                </a:extLst>
              </a:tr>
              <a:tr h="370840">
                <a:tc>
                  <a:txBody>
                    <a:bodyPr/>
                    <a:lstStyle/>
                    <a:p>
                      <a:r>
                        <a:rPr lang="en-US" dirty="0"/>
                        <a:t>NCS is converted to permanent affordable housing according to the requirements established in Section VI.E. 11 of the Notice</a:t>
                      </a:r>
                    </a:p>
                  </a:txBody>
                  <a:tcPr/>
                </a:tc>
                <a:tc>
                  <a:txBody>
                    <a:bodyPr/>
                    <a:lstStyle/>
                    <a:p>
                      <a:r>
                        <a:rPr lang="en-US" dirty="0"/>
                        <a:t>NCS is converted to permanent housing as defined in Subtitle C of title IV of the McKinney-Vento Homeless Assistance Act (42 USC 11381 et seq.) according to requirements of this Notice and 24 CFR part 578.</a:t>
                      </a:r>
                    </a:p>
                  </a:txBody>
                  <a:tcPr/>
                </a:tc>
                <a:extLst>
                  <a:ext uri="{0D108BD9-81ED-4DB2-BD59-A6C34878D82A}">
                    <a16:rowId xmlns:a16="http://schemas.microsoft.com/office/drawing/2014/main" val="2419679423"/>
                  </a:ext>
                </a:extLst>
              </a:tr>
              <a:tr h="370840">
                <a:tc>
                  <a:txBody>
                    <a:bodyPr/>
                    <a:lstStyle/>
                    <a:p>
                      <a:r>
                        <a:rPr lang="en-US" dirty="0"/>
                        <a:t>Conversion only after a minimum use period as NCS </a:t>
                      </a:r>
                    </a:p>
                  </a:txBody>
                  <a:tcPr/>
                </a:tc>
                <a:tc>
                  <a:txBody>
                    <a:bodyPr/>
                    <a:lstStyle/>
                    <a:p>
                      <a:r>
                        <a:rPr lang="en-US" dirty="0"/>
                        <a:t>Conversion only after a minimum use period as NCS</a:t>
                      </a:r>
                    </a:p>
                  </a:txBody>
                  <a:tcPr/>
                </a:tc>
                <a:extLst>
                  <a:ext uri="{0D108BD9-81ED-4DB2-BD59-A6C34878D82A}">
                    <a16:rowId xmlns:a16="http://schemas.microsoft.com/office/drawing/2014/main" val="4281138734"/>
                  </a:ext>
                </a:extLst>
              </a:tr>
              <a:tr h="370840">
                <a:tc>
                  <a:txBody>
                    <a:bodyPr/>
                    <a:lstStyle/>
                    <a:p>
                      <a:r>
                        <a:rPr lang="en-US" dirty="0"/>
                        <a:t>May serve different population from original</a:t>
                      </a:r>
                    </a:p>
                  </a:txBody>
                  <a:tcPr/>
                </a:tc>
                <a:tc>
                  <a:txBody>
                    <a:bodyPr/>
                    <a:lstStyle/>
                    <a:p>
                      <a:r>
                        <a:rPr lang="en-US" dirty="0"/>
                        <a:t>Must serve eligible CoC populations</a:t>
                      </a:r>
                    </a:p>
                  </a:txBody>
                  <a:tcPr/>
                </a:tc>
                <a:extLst>
                  <a:ext uri="{0D108BD9-81ED-4DB2-BD59-A6C34878D82A}">
                    <a16:rowId xmlns:a16="http://schemas.microsoft.com/office/drawing/2014/main" val="742069784"/>
                  </a:ext>
                </a:extLst>
              </a:tr>
            </a:tbl>
          </a:graphicData>
        </a:graphic>
      </p:graphicFrame>
    </p:spTree>
    <p:extLst>
      <p:ext uri="{BB962C8B-B14F-4D97-AF65-F5344CB8AC3E}">
        <p14:creationId xmlns:p14="http://schemas.microsoft.com/office/powerpoint/2010/main" val="2342946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ED8-D55B-FB28-7586-2B41A9DB1EF8}"/>
              </a:ext>
            </a:extLst>
          </p:cNvPr>
          <p:cNvSpPr>
            <a:spLocks noGrp="1"/>
          </p:cNvSpPr>
          <p:nvPr>
            <p:ph type="title"/>
          </p:nvPr>
        </p:nvSpPr>
        <p:spPr/>
        <p:txBody>
          <a:bodyPr>
            <a:normAutofit/>
          </a:bodyPr>
          <a:lstStyle/>
          <a:p>
            <a:r>
              <a:rPr lang="en-US" dirty="0"/>
              <a:t>NCS Conversion to Affordable Housing </a:t>
            </a:r>
          </a:p>
        </p:txBody>
      </p:sp>
      <p:sp>
        <p:nvSpPr>
          <p:cNvPr id="3" name="Content Placeholder 2">
            <a:extLst>
              <a:ext uri="{FF2B5EF4-FFF2-40B4-BE49-F238E27FC236}">
                <a16:creationId xmlns:a16="http://schemas.microsoft.com/office/drawing/2014/main" id="{14981639-2E88-00E8-563B-D061FAE4C5A5}"/>
              </a:ext>
            </a:extLst>
          </p:cNvPr>
          <p:cNvSpPr>
            <a:spLocks noGrp="1"/>
          </p:cNvSpPr>
          <p:nvPr>
            <p:ph idx="1"/>
          </p:nvPr>
        </p:nvSpPr>
        <p:spPr/>
        <p:txBody>
          <a:bodyPr/>
          <a:lstStyle/>
          <a:p>
            <a:r>
              <a:rPr lang="en-US" dirty="0"/>
              <a:t>Agencies are encouraged to: </a:t>
            </a:r>
          </a:p>
          <a:p>
            <a:pPr lvl="1"/>
            <a:r>
              <a:rPr lang="en-US" dirty="0"/>
              <a:t>Pursue partnership and leveraging opportunities with the CoC early in the planning stage of a HOME-ARP NCS project. </a:t>
            </a:r>
          </a:p>
          <a:p>
            <a:pPr lvl="1"/>
            <a:r>
              <a:rPr lang="en-US" dirty="0"/>
              <a:t>Provide ARP supportive services or TBRA to qualifying households who must move as a result of conversion.</a:t>
            </a:r>
          </a:p>
        </p:txBody>
      </p:sp>
    </p:spTree>
    <p:extLst>
      <p:ext uri="{BB962C8B-B14F-4D97-AF65-F5344CB8AC3E}">
        <p14:creationId xmlns:p14="http://schemas.microsoft.com/office/powerpoint/2010/main" val="1253909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3D1B-3582-6660-210B-CDC58C099A91}"/>
              </a:ext>
            </a:extLst>
          </p:cNvPr>
          <p:cNvSpPr>
            <a:spLocks noGrp="1"/>
          </p:cNvSpPr>
          <p:nvPr>
            <p:ph type="ctrTitle"/>
          </p:nvPr>
        </p:nvSpPr>
        <p:spPr/>
        <p:txBody>
          <a:bodyPr/>
          <a:lstStyle/>
          <a:p>
            <a:r>
              <a:rPr lang="en-US" dirty="0"/>
              <a:t>Rental Development &amp; Supportive Services </a:t>
            </a:r>
          </a:p>
        </p:txBody>
      </p:sp>
    </p:spTree>
    <p:extLst>
      <p:ext uri="{BB962C8B-B14F-4D97-AF65-F5344CB8AC3E}">
        <p14:creationId xmlns:p14="http://schemas.microsoft.com/office/powerpoint/2010/main" val="2143069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8B92-A2C1-F7E8-7EC6-E68E9FE46990}"/>
              </a:ext>
            </a:extLst>
          </p:cNvPr>
          <p:cNvSpPr>
            <a:spLocks noGrp="1"/>
          </p:cNvSpPr>
          <p:nvPr>
            <p:ph type="title"/>
          </p:nvPr>
        </p:nvSpPr>
        <p:spPr/>
        <p:txBody>
          <a:bodyPr/>
          <a:lstStyle/>
          <a:p>
            <a:r>
              <a:rPr lang="en-US" dirty="0"/>
              <a:t>Supportive Services </a:t>
            </a:r>
          </a:p>
        </p:txBody>
      </p:sp>
      <p:sp>
        <p:nvSpPr>
          <p:cNvPr id="4" name="Text Placeholder 3">
            <a:extLst>
              <a:ext uri="{FF2B5EF4-FFF2-40B4-BE49-F238E27FC236}">
                <a16:creationId xmlns:a16="http://schemas.microsoft.com/office/drawing/2014/main" id="{22C25223-4F4F-C9E7-0EA8-5DDD9B76EF50}"/>
              </a:ext>
            </a:extLst>
          </p:cNvPr>
          <p:cNvSpPr>
            <a:spLocks noGrp="1"/>
          </p:cNvSpPr>
          <p:nvPr>
            <p:ph type="body" idx="1"/>
          </p:nvPr>
        </p:nvSpPr>
        <p:spPr>
          <a:xfrm>
            <a:off x="839788" y="1400046"/>
            <a:ext cx="5157787" cy="823912"/>
          </a:xfrm>
        </p:spPr>
        <p:txBody>
          <a:bodyPr/>
          <a:lstStyle/>
          <a:p>
            <a:r>
              <a:rPr lang="en-US" dirty="0"/>
              <a:t>Eligible Activity </a:t>
            </a:r>
          </a:p>
        </p:txBody>
      </p:sp>
      <p:sp>
        <p:nvSpPr>
          <p:cNvPr id="5" name="Content Placeholder 4">
            <a:extLst>
              <a:ext uri="{FF2B5EF4-FFF2-40B4-BE49-F238E27FC236}">
                <a16:creationId xmlns:a16="http://schemas.microsoft.com/office/drawing/2014/main" id="{C26C1EEA-2C7F-5DFE-4929-4A0B39F9691D}"/>
              </a:ext>
            </a:extLst>
          </p:cNvPr>
          <p:cNvSpPr>
            <a:spLocks noGrp="1"/>
          </p:cNvSpPr>
          <p:nvPr>
            <p:ph sz="half" idx="2"/>
          </p:nvPr>
        </p:nvSpPr>
        <p:spPr>
          <a:xfrm>
            <a:off x="839788" y="2165166"/>
            <a:ext cx="5157787" cy="4151744"/>
          </a:xfrm>
        </p:spPr>
        <p:txBody>
          <a:bodyPr>
            <a:normAutofit fontScale="55000" lnSpcReduction="20000"/>
          </a:bodyPr>
          <a:lstStyle/>
          <a:p>
            <a:endParaRPr lang="en-US" dirty="0"/>
          </a:p>
          <a:p>
            <a:r>
              <a:rPr lang="en-US" dirty="0"/>
              <a:t>Financial assistance</a:t>
            </a:r>
          </a:p>
          <a:p>
            <a:pPr lvl="1"/>
            <a:r>
              <a:rPr lang="en-US" dirty="0"/>
              <a:t>Rent application fees</a:t>
            </a:r>
          </a:p>
          <a:p>
            <a:pPr lvl="1"/>
            <a:r>
              <a:rPr lang="en-US" dirty="0"/>
              <a:t>Security deposits</a:t>
            </a:r>
          </a:p>
          <a:p>
            <a:pPr lvl="1"/>
            <a:r>
              <a:rPr lang="en-US" dirty="0"/>
              <a:t>Utility deposits</a:t>
            </a:r>
          </a:p>
          <a:p>
            <a:pPr lvl="1"/>
            <a:r>
              <a:rPr lang="en-US" dirty="0"/>
              <a:t>Rental arrears</a:t>
            </a:r>
          </a:p>
          <a:p>
            <a:pPr lvl="1"/>
            <a:r>
              <a:rPr lang="en-US" dirty="0"/>
              <a:t>Rent up to 6 months</a:t>
            </a:r>
          </a:p>
          <a:p>
            <a:r>
              <a:rPr lang="en-US" dirty="0">
                <a:solidFill>
                  <a:srgbClr val="FF0000"/>
                </a:solidFill>
              </a:rPr>
              <a:t>Employment services, job training</a:t>
            </a:r>
          </a:p>
          <a:p>
            <a:r>
              <a:rPr lang="en-US" dirty="0"/>
              <a:t>Education services</a:t>
            </a:r>
          </a:p>
          <a:p>
            <a:r>
              <a:rPr lang="en-US" dirty="0"/>
              <a:t>Life skills</a:t>
            </a:r>
          </a:p>
          <a:p>
            <a:r>
              <a:rPr lang="en-US" dirty="0"/>
              <a:t>Food cost</a:t>
            </a:r>
          </a:p>
          <a:p>
            <a:r>
              <a:rPr lang="en-US" dirty="0">
                <a:solidFill>
                  <a:srgbClr val="FF0000"/>
                </a:solidFill>
              </a:rPr>
              <a:t>Transportation </a:t>
            </a:r>
          </a:p>
          <a:p>
            <a:r>
              <a:rPr lang="en-US" dirty="0"/>
              <a:t>Child care</a:t>
            </a:r>
          </a:p>
          <a:p>
            <a:r>
              <a:rPr lang="en-US" dirty="0"/>
              <a:t>Legal services</a:t>
            </a:r>
          </a:p>
          <a:p>
            <a:r>
              <a:rPr lang="en-US" dirty="0">
                <a:solidFill>
                  <a:srgbClr val="FF0000"/>
                </a:solidFill>
              </a:rPr>
              <a:t>Case Management </a:t>
            </a:r>
          </a:p>
          <a:p>
            <a:r>
              <a:rPr lang="en-US" dirty="0">
                <a:solidFill>
                  <a:srgbClr val="FF0000"/>
                </a:solidFill>
              </a:rPr>
              <a:t>Outreach </a:t>
            </a:r>
          </a:p>
          <a:p>
            <a:endParaRPr lang="en-US" dirty="0"/>
          </a:p>
        </p:txBody>
      </p:sp>
      <p:sp>
        <p:nvSpPr>
          <p:cNvPr id="6" name="Text Placeholder 5">
            <a:extLst>
              <a:ext uri="{FF2B5EF4-FFF2-40B4-BE49-F238E27FC236}">
                <a16:creationId xmlns:a16="http://schemas.microsoft.com/office/drawing/2014/main" id="{CF6D1B9F-0ACB-9467-C97D-D62F78D3D47E}"/>
              </a:ext>
            </a:extLst>
          </p:cNvPr>
          <p:cNvSpPr>
            <a:spLocks noGrp="1"/>
          </p:cNvSpPr>
          <p:nvPr>
            <p:ph type="body" sz="quarter" idx="3"/>
          </p:nvPr>
        </p:nvSpPr>
        <p:spPr>
          <a:xfrm>
            <a:off x="6169024" y="1341254"/>
            <a:ext cx="5183188" cy="823912"/>
          </a:xfrm>
        </p:spPr>
        <p:txBody>
          <a:bodyPr/>
          <a:lstStyle/>
          <a:p>
            <a:r>
              <a:rPr lang="en-US" dirty="0"/>
              <a:t>Ineligible Cost</a:t>
            </a:r>
          </a:p>
        </p:txBody>
      </p:sp>
      <p:sp>
        <p:nvSpPr>
          <p:cNvPr id="7" name="Content Placeholder 6">
            <a:extLst>
              <a:ext uri="{FF2B5EF4-FFF2-40B4-BE49-F238E27FC236}">
                <a16:creationId xmlns:a16="http://schemas.microsoft.com/office/drawing/2014/main" id="{8B37E4D2-2752-3089-16FC-7D526CDCD541}"/>
              </a:ext>
            </a:extLst>
          </p:cNvPr>
          <p:cNvSpPr>
            <a:spLocks noGrp="1"/>
          </p:cNvSpPr>
          <p:nvPr>
            <p:ph sz="quarter" idx="4"/>
          </p:nvPr>
        </p:nvSpPr>
        <p:spPr/>
        <p:txBody>
          <a:bodyPr>
            <a:normAutofit fontScale="55000" lnSpcReduction="20000"/>
          </a:bodyPr>
          <a:lstStyle/>
          <a:p>
            <a:r>
              <a:rPr lang="en-US" dirty="0"/>
              <a:t>Development/construction</a:t>
            </a:r>
          </a:p>
          <a:p>
            <a:r>
              <a:rPr lang="en-US" dirty="0"/>
              <a:t>Duplication of services</a:t>
            </a:r>
          </a:p>
          <a:p>
            <a:r>
              <a:rPr lang="en-US" dirty="0"/>
              <a:t>Rental assistance beyond 6 months</a:t>
            </a:r>
          </a:p>
          <a:p>
            <a:r>
              <a:rPr lang="en-US" dirty="0"/>
              <a:t>Operation cost for rental development or shelter  </a:t>
            </a:r>
          </a:p>
        </p:txBody>
      </p:sp>
    </p:spTree>
    <p:extLst>
      <p:ext uri="{BB962C8B-B14F-4D97-AF65-F5344CB8AC3E}">
        <p14:creationId xmlns:p14="http://schemas.microsoft.com/office/powerpoint/2010/main" val="6517026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65D5-6BB5-A7D7-7868-8B8B016D9D9B}"/>
              </a:ext>
            </a:extLst>
          </p:cNvPr>
          <p:cNvSpPr>
            <a:spLocks noGrp="1"/>
          </p:cNvSpPr>
          <p:nvPr>
            <p:ph type="title"/>
          </p:nvPr>
        </p:nvSpPr>
        <p:spPr/>
        <p:txBody>
          <a:bodyPr>
            <a:normAutofit/>
          </a:bodyPr>
          <a:lstStyle/>
          <a:p>
            <a:pPr algn="ctr"/>
            <a:r>
              <a:rPr lang="en-US"/>
              <a:t>Outreach</a:t>
            </a:r>
          </a:p>
        </p:txBody>
      </p:sp>
      <p:graphicFrame>
        <p:nvGraphicFramePr>
          <p:cNvPr id="5" name="Content Placeholder 2">
            <a:extLst>
              <a:ext uri="{FF2B5EF4-FFF2-40B4-BE49-F238E27FC236}">
                <a16:creationId xmlns:a16="http://schemas.microsoft.com/office/drawing/2014/main" id="{99EE56DE-6A77-7E6E-BC7E-7B11C616D183}"/>
              </a:ext>
            </a:extLst>
          </p:cNvPr>
          <p:cNvGraphicFramePr>
            <a:graphicFrameLocks noGrp="1"/>
          </p:cNvGraphicFramePr>
          <p:nvPr>
            <p:ph idx="1"/>
            <p:extLst>
              <p:ext uri="{D42A27DB-BD31-4B8C-83A1-F6EECF244321}">
                <p14:modId xmlns:p14="http://schemas.microsoft.com/office/powerpoint/2010/main" val="1645090402"/>
              </p:ext>
            </p:extLst>
          </p:nvPr>
        </p:nvGraphicFramePr>
        <p:xfrm>
          <a:off x="838200" y="2454275"/>
          <a:ext cx="10515600" cy="372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174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EA63F-D162-A6CF-5B83-DAAB0B38A64B}"/>
              </a:ext>
            </a:extLst>
          </p:cNvPr>
          <p:cNvSpPr>
            <a:spLocks noGrp="1"/>
          </p:cNvSpPr>
          <p:nvPr>
            <p:ph type="title"/>
          </p:nvPr>
        </p:nvSpPr>
        <p:spPr/>
        <p:txBody>
          <a:bodyPr/>
          <a:lstStyle/>
          <a:p>
            <a:r>
              <a:rPr lang="en-US" dirty="0"/>
              <a:t>Case management </a:t>
            </a:r>
          </a:p>
        </p:txBody>
      </p:sp>
      <p:sp>
        <p:nvSpPr>
          <p:cNvPr id="3" name="Content Placeholder 2">
            <a:extLst>
              <a:ext uri="{FF2B5EF4-FFF2-40B4-BE49-F238E27FC236}">
                <a16:creationId xmlns:a16="http://schemas.microsoft.com/office/drawing/2014/main" id="{FA752374-C0C5-0011-F091-81E7B2650CDD}"/>
              </a:ext>
            </a:extLst>
          </p:cNvPr>
          <p:cNvSpPr>
            <a:spLocks noGrp="1"/>
          </p:cNvSpPr>
          <p:nvPr>
            <p:ph idx="1"/>
          </p:nvPr>
        </p:nvSpPr>
        <p:spPr/>
        <p:txBody>
          <a:bodyPr/>
          <a:lstStyle/>
          <a:p>
            <a:r>
              <a:rPr lang="en-US" dirty="0"/>
              <a:t>The cost of assessing and delivering the services needed  to increase self-sustainability are eligible. </a:t>
            </a:r>
          </a:p>
          <a:p>
            <a:r>
              <a:rPr lang="en-US" dirty="0"/>
              <a:t>Case management can serve as a Liasson between QP and landlords, and between QP and essential resources</a:t>
            </a:r>
          </a:p>
          <a:p>
            <a:pPr lvl="1"/>
            <a:r>
              <a:rPr lang="en-US" dirty="0"/>
              <a:t>Developing a service plan and sustainable goals</a:t>
            </a:r>
          </a:p>
          <a:p>
            <a:pPr lvl="2"/>
            <a:r>
              <a:rPr lang="en-US" dirty="0"/>
              <a:t>Monitoring the progress towards set goals</a:t>
            </a:r>
          </a:p>
          <a:p>
            <a:pPr lvl="1"/>
            <a:r>
              <a:rPr lang="en-US" dirty="0"/>
              <a:t>Accessing financial resources </a:t>
            </a:r>
          </a:p>
        </p:txBody>
      </p:sp>
    </p:spTree>
    <p:extLst>
      <p:ext uri="{BB962C8B-B14F-4D97-AF65-F5344CB8AC3E}">
        <p14:creationId xmlns:p14="http://schemas.microsoft.com/office/powerpoint/2010/main" val="84287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9D97944-F5B3-3CA0-F42F-F310F9C134F2}"/>
              </a:ext>
            </a:extLst>
          </p:cNvPr>
          <p:cNvGraphicFramePr>
            <a:graphicFrameLocks noGrp="1"/>
          </p:cNvGraphicFramePr>
          <p:nvPr>
            <p:ph idx="4294967295"/>
            <p:extLst>
              <p:ext uri="{D42A27DB-BD31-4B8C-83A1-F6EECF244321}">
                <p14:modId xmlns:p14="http://schemas.microsoft.com/office/powerpoint/2010/main" val="1382700619"/>
              </p:ext>
            </p:extLst>
          </p:nvPr>
        </p:nvGraphicFramePr>
        <p:xfrm>
          <a:off x="376015" y="1236662"/>
          <a:ext cx="11601450" cy="438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104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74B7E-ADF6-F5C7-E601-219B96064BC1}"/>
              </a:ext>
            </a:extLst>
          </p:cNvPr>
          <p:cNvSpPr>
            <a:spLocks noGrp="1"/>
          </p:cNvSpPr>
          <p:nvPr>
            <p:ph type="title"/>
          </p:nvPr>
        </p:nvSpPr>
        <p:spPr/>
        <p:txBody>
          <a:bodyPr/>
          <a:lstStyle/>
          <a:p>
            <a:r>
              <a:rPr lang="en-US" dirty="0"/>
              <a:t>Employment and Job Training: </a:t>
            </a:r>
          </a:p>
        </p:txBody>
      </p:sp>
      <p:sp>
        <p:nvSpPr>
          <p:cNvPr id="3" name="Content Placeholder 2">
            <a:extLst>
              <a:ext uri="{FF2B5EF4-FFF2-40B4-BE49-F238E27FC236}">
                <a16:creationId xmlns:a16="http://schemas.microsoft.com/office/drawing/2014/main" id="{59A492B1-5260-B404-C119-FD2D837A4B83}"/>
              </a:ext>
            </a:extLst>
          </p:cNvPr>
          <p:cNvSpPr>
            <a:spLocks noGrp="1"/>
          </p:cNvSpPr>
          <p:nvPr>
            <p:ph idx="1"/>
          </p:nvPr>
        </p:nvSpPr>
        <p:spPr/>
        <p:txBody>
          <a:bodyPr/>
          <a:lstStyle/>
          <a:p>
            <a:r>
              <a:rPr lang="en-US" dirty="0"/>
              <a:t>The costs of establishing and/or operating employment assistance and job training programs are eligible, including:</a:t>
            </a:r>
          </a:p>
          <a:p>
            <a:pPr lvl="1"/>
            <a:r>
              <a:rPr lang="en-US" dirty="0"/>
              <a:t>Providing a reasonable stipend </a:t>
            </a:r>
          </a:p>
          <a:p>
            <a:pPr lvl="1"/>
            <a:r>
              <a:rPr lang="en-US" dirty="0"/>
              <a:t>Learning skills including skills to retain a job, acquire a vocational licenses, certifications</a:t>
            </a:r>
          </a:p>
          <a:p>
            <a:pPr lvl="1"/>
            <a:r>
              <a:rPr lang="en-US" dirty="0"/>
              <a:t>Employment screening </a:t>
            </a:r>
          </a:p>
          <a:p>
            <a:pPr lvl="1"/>
            <a:r>
              <a:rPr lang="en-US" dirty="0"/>
              <a:t>Special training </a:t>
            </a:r>
          </a:p>
          <a:p>
            <a:pPr lvl="1"/>
            <a:r>
              <a:rPr lang="en-US" dirty="0"/>
              <a:t>Instruction materials</a:t>
            </a:r>
          </a:p>
          <a:p>
            <a:pPr lvl="1"/>
            <a:r>
              <a:rPr lang="en-US" dirty="0"/>
              <a:t>Referrals to other resources </a:t>
            </a:r>
          </a:p>
        </p:txBody>
      </p:sp>
    </p:spTree>
    <p:extLst>
      <p:ext uri="{BB962C8B-B14F-4D97-AF65-F5344CB8AC3E}">
        <p14:creationId xmlns:p14="http://schemas.microsoft.com/office/powerpoint/2010/main" val="3162693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37CF-99B7-6BC5-C158-1C9FD34E6E3E}"/>
              </a:ext>
            </a:extLst>
          </p:cNvPr>
          <p:cNvSpPr>
            <a:spLocks noGrp="1"/>
          </p:cNvSpPr>
          <p:nvPr>
            <p:ph type="title"/>
          </p:nvPr>
        </p:nvSpPr>
        <p:spPr/>
        <p:txBody>
          <a:bodyPr/>
          <a:lstStyle/>
          <a:p>
            <a:r>
              <a:rPr lang="en-US" dirty="0"/>
              <a:t>Transportation 	</a:t>
            </a:r>
          </a:p>
        </p:txBody>
      </p:sp>
      <p:sp>
        <p:nvSpPr>
          <p:cNvPr id="3" name="Content Placeholder 2">
            <a:extLst>
              <a:ext uri="{FF2B5EF4-FFF2-40B4-BE49-F238E27FC236}">
                <a16:creationId xmlns:a16="http://schemas.microsoft.com/office/drawing/2014/main" id="{150FD00F-9689-3D95-4E8C-43E0C19696BC}"/>
              </a:ext>
            </a:extLst>
          </p:cNvPr>
          <p:cNvSpPr>
            <a:spLocks noGrp="1"/>
          </p:cNvSpPr>
          <p:nvPr>
            <p:ph idx="1"/>
          </p:nvPr>
        </p:nvSpPr>
        <p:spPr/>
        <p:txBody>
          <a:bodyPr/>
          <a:lstStyle/>
          <a:p>
            <a:r>
              <a:rPr lang="en-US" dirty="0"/>
              <a:t>Access to reliable transportation is a critical element in QP self-sustainability</a:t>
            </a:r>
          </a:p>
          <a:p>
            <a:r>
              <a:rPr lang="en-US" dirty="0"/>
              <a:t>Eligible through HOME-ARP, but it will be needed beyond the HOME-ARP period of 9/30/2030</a:t>
            </a:r>
          </a:p>
          <a:p>
            <a:r>
              <a:rPr lang="en-US" dirty="0"/>
              <a:t>Plans should include project life beyond HOME-ARP:	</a:t>
            </a:r>
          </a:p>
          <a:p>
            <a:pPr lvl="1"/>
            <a:r>
              <a:rPr lang="en-US" dirty="0"/>
              <a:t>Services</a:t>
            </a:r>
          </a:p>
          <a:p>
            <a:pPr lvl="2"/>
            <a:r>
              <a:rPr lang="en-US" b="1" dirty="0"/>
              <a:t>Transportation</a:t>
            </a:r>
            <a:r>
              <a:rPr lang="en-US" dirty="0"/>
              <a:t> </a:t>
            </a:r>
          </a:p>
          <a:p>
            <a:pPr lvl="1"/>
            <a:r>
              <a:rPr lang="en-US" dirty="0"/>
              <a:t>Rental subsidy </a:t>
            </a:r>
          </a:p>
        </p:txBody>
      </p:sp>
    </p:spTree>
    <p:extLst>
      <p:ext uri="{BB962C8B-B14F-4D97-AF65-F5344CB8AC3E}">
        <p14:creationId xmlns:p14="http://schemas.microsoft.com/office/powerpoint/2010/main" val="488473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5998-83D7-BF09-9EB5-854004999382}"/>
              </a:ext>
            </a:extLst>
          </p:cNvPr>
          <p:cNvSpPr>
            <a:spLocks noGrp="1"/>
          </p:cNvSpPr>
          <p:nvPr>
            <p:ph type="ctrTitle"/>
          </p:nvPr>
        </p:nvSpPr>
        <p:spPr/>
        <p:txBody>
          <a:bodyPr/>
          <a:lstStyle/>
          <a:p>
            <a:r>
              <a:rPr lang="en-US" dirty="0"/>
              <a:t>Test Your knowledge </a:t>
            </a:r>
          </a:p>
        </p:txBody>
      </p:sp>
      <p:sp>
        <p:nvSpPr>
          <p:cNvPr id="3" name="Subtitle 2">
            <a:extLst>
              <a:ext uri="{FF2B5EF4-FFF2-40B4-BE49-F238E27FC236}">
                <a16:creationId xmlns:a16="http://schemas.microsoft.com/office/drawing/2014/main" id="{C3E04D4E-59A4-C23E-D3FE-3B8D0A7FD5F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8516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91DE7-FC85-657D-FCF2-801B8FE746FC}"/>
              </a:ext>
            </a:extLst>
          </p:cNvPr>
          <p:cNvSpPr>
            <a:spLocks noGrp="1"/>
          </p:cNvSpPr>
          <p:nvPr>
            <p:ph idx="1"/>
          </p:nvPr>
        </p:nvSpPr>
        <p:spPr>
          <a:xfrm>
            <a:off x="838200" y="1066800"/>
            <a:ext cx="10515600" cy="5110162"/>
          </a:xfrm>
        </p:spPr>
        <p:txBody>
          <a:bodyPr/>
          <a:lstStyle/>
          <a:p>
            <a:r>
              <a:rPr lang="en-US" dirty="0"/>
              <a:t>A community with unsheltered homeless identified a need for Non-Congregate Shelter (NCS) facility. The community determined that NCS is great to address their needs now, but NCS is not needed for a long-term solution in their community.</a:t>
            </a:r>
          </a:p>
          <a:p>
            <a:r>
              <a:rPr lang="en-US" dirty="0"/>
              <a:t>What options are available to the community in regards to NCS beyond HOME-ARP</a:t>
            </a:r>
          </a:p>
          <a:p>
            <a:endParaRPr lang="en-US" dirty="0"/>
          </a:p>
          <a:p>
            <a:r>
              <a:rPr lang="en-US" b="1" dirty="0"/>
              <a:t>Conversion to Affordable Rental Housing </a:t>
            </a:r>
          </a:p>
          <a:p>
            <a:r>
              <a:rPr lang="en-US" b="1" dirty="0"/>
              <a:t>Conversion to CoC PSH units</a:t>
            </a:r>
          </a:p>
        </p:txBody>
      </p:sp>
    </p:spTree>
    <p:extLst>
      <p:ext uri="{BB962C8B-B14F-4D97-AF65-F5344CB8AC3E}">
        <p14:creationId xmlns:p14="http://schemas.microsoft.com/office/powerpoint/2010/main" val="205387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15EEAC-87AF-F9C2-E1E2-6D90DB2F671F}"/>
              </a:ext>
            </a:extLst>
          </p:cNvPr>
          <p:cNvSpPr>
            <a:spLocks noGrp="1"/>
          </p:cNvSpPr>
          <p:nvPr>
            <p:ph idx="1"/>
          </p:nvPr>
        </p:nvSpPr>
        <p:spPr>
          <a:xfrm>
            <a:off x="838200" y="1257300"/>
            <a:ext cx="10515600" cy="4919662"/>
          </a:xfrm>
        </p:spPr>
        <p:txBody>
          <a:bodyPr/>
          <a:lstStyle/>
          <a:p>
            <a:r>
              <a:rPr lang="en-US" dirty="0"/>
              <a:t>Property developer, Sunset Properties, is considering developing housing plan for the construction of affordable housing through the HOME-ARP grant; however, the developer is concerned that HOME-ARP QP will not have the resources to pay their rent and maintain housing. </a:t>
            </a:r>
          </a:p>
          <a:p>
            <a:r>
              <a:rPr lang="en-US" dirty="0"/>
              <a:t>What resources can this developer add to their plan to help remove the housing cost burden and subsidize rent?</a:t>
            </a:r>
          </a:p>
          <a:p>
            <a:pPr marL="0" indent="0">
              <a:buNone/>
            </a:pPr>
            <a:endParaRPr lang="en-US" dirty="0"/>
          </a:p>
          <a:p>
            <a:r>
              <a:rPr lang="en-US" b="1" dirty="0"/>
              <a:t>TBRA and Master Leasing </a:t>
            </a:r>
          </a:p>
        </p:txBody>
      </p:sp>
    </p:spTree>
    <p:extLst>
      <p:ext uri="{BB962C8B-B14F-4D97-AF65-F5344CB8AC3E}">
        <p14:creationId xmlns:p14="http://schemas.microsoft.com/office/powerpoint/2010/main" val="1708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643E0-E490-E7A0-0D3C-6D2DF5C319E9}"/>
              </a:ext>
            </a:extLst>
          </p:cNvPr>
          <p:cNvSpPr>
            <a:spLocks noGrp="1"/>
          </p:cNvSpPr>
          <p:nvPr>
            <p:ph idx="1"/>
          </p:nvPr>
        </p:nvSpPr>
        <p:spPr>
          <a:xfrm>
            <a:off x="838200" y="1181100"/>
            <a:ext cx="10515600" cy="4995862"/>
          </a:xfrm>
        </p:spPr>
        <p:txBody>
          <a:bodyPr/>
          <a:lstStyle/>
          <a:p>
            <a:r>
              <a:rPr lang="en-US" dirty="0"/>
              <a:t>Sunset Properties identified a nonprofit agency to provide rental subsidy to their properties. The nonprofit provided Sunset Properties an MOU to include in their housing development plan. However, now they are considering how can QP tenants become self-sufficient beyond the HOME-ARP subsidy.</a:t>
            </a:r>
          </a:p>
          <a:p>
            <a:r>
              <a:rPr lang="en-US" dirty="0"/>
              <a:t>What resources can this developer add to their plan to help tenants become self-sufficient beyond HOME-ARP?</a:t>
            </a:r>
          </a:p>
          <a:p>
            <a:endParaRPr lang="en-US" dirty="0"/>
          </a:p>
          <a:p>
            <a:r>
              <a:rPr lang="en-US" b="1" dirty="0"/>
              <a:t>Supportive Services: Job training, case management, education, life skills….</a:t>
            </a:r>
          </a:p>
          <a:p>
            <a:endParaRPr lang="en-US" dirty="0"/>
          </a:p>
          <a:p>
            <a:endParaRPr lang="en-US" dirty="0"/>
          </a:p>
          <a:p>
            <a:endParaRPr lang="en-US" dirty="0"/>
          </a:p>
        </p:txBody>
      </p:sp>
    </p:spTree>
    <p:extLst>
      <p:ext uri="{BB962C8B-B14F-4D97-AF65-F5344CB8AC3E}">
        <p14:creationId xmlns:p14="http://schemas.microsoft.com/office/powerpoint/2010/main" val="59597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rry sky with many small white dots&#10;&#10;Description automatically generated">
            <a:extLst>
              <a:ext uri="{FF2B5EF4-FFF2-40B4-BE49-F238E27FC236}">
                <a16:creationId xmlns:a16="http://schemas.microsoft.com/office/drawing/2014/main" id="{291BFA26-115F-E34D-D27A-EFE96783D154}"/>
              </a:ext>
            </a:extLst>
          </p:cNvPr>
          <p:cNvPicPr>
            <a:picLocks noChangeAspect="1"/>
          </p:cNvPicPr>
          <p:nvPr/>
        </p:nvPicPr>
        <p:blipFill rotWithShape="1">
          <a:blip r:embed="rId2">
            <a:extLst>
              <a:ext uri="{28A0092B-C50C-407E-A947-70E740481C1C}">
                <a14:useLocalDpi xmlns:a14="http://schemas.microsoft.com/office/drawing/2010/main" val="0"/>
              </a:ext>
            </a:extLst>
          </a:blip>
          <a:srcRect l="2455" r="2455"/>
          <a:stretch/>
        </p:blipFill>
        <p:spPr>
          <a:xfrm>
            <a:off x="0" y="0"/>
            <a:ext cx="12192000" cy="6858000"/>
          </a:xfrm>
          <a:prstGeom prst="rect">
            <a:avLst/>
          </a:prstGeom>
        </p:spPr>
      </p:pic>
      <p:pic>
        <p:nvPicPr>
          <p:cNvPr id="11" name="Picture 10" descr="A sign with a flower on it&#10;&#10;Description automatically generated">
            <a:extLst>
              <a:ext uri="{FF2B5EF4-FFF2-40B4-BE49-F238E27FC236}">
                <a16:creationId xmlns:a16="http://schemas.microsoft.com/office/drawing/2014/main" id="{EC645E6D-58D9-4A4D-A420-3A4102867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633"/>
            <a:ext cx="6467520" cy="5926733"/>
          </a:xfrm>
          <a:prstGeom prst="rect">
            <a:avLst/>
          </a:prstGeom>
        </p:spPr>
      </p:pic>
      <p:sp>
        <p:nvSpPr>
          <p:cNvPr id="2" name="TextBox 1">
            <a:extLst>
              <a:ext uri="{FF2B5EF4-FFF2-40B4-BE49-F238E27FC236}">
                <a16:creationId xmlns:a16="http://schemas.microsoft.com/office/drawing/2014/main" id="{35F8A87A-4482-CB32-0520-5C2928E433EB}"/>
              </a:ext>
            </a:extLst>
          </p:cNvPr>
          <p:cNvSpPr txBox="1"/>
          <p:nvPr/>
        </p:nvSpPr>
        <p:spPr>
          <a:xfrm>
            <a:off x="5518549" y="2743750"/>
            <a:ext cx="6288901" cy="2308324"/>
          </a:xfrm>
          <a:prstGeom prst="rect">
            <a:avLst/>
          </a:prstGeom>
          <a:noFill/>
        </p:spPr>
        <p:txBody>
          <a:bodyPr wrap="none" rtlCol="0">
            <a:spAutoFit/>
          </a:bodyPr>
          <a:lstStyle/>
          <a:p>
            <a:pPr algn="ctr"/>
            <a:r>
              <a:rPr lang="en-US" sz="3600" dirty="0">
                <a:solidFill>
                  <a:schemeClr val="accent6">
                    <a:lumMod val="40000"/>
                    <a:lumOff val="60000"/>
                  </a:schemeClr>
                </a:solidFill>
              </a:rPr>
              <a:t>Connecting the Dots Between</a:t>
            </a:r>
          </a:p>
          <a:p>
            <a:pPr algn="ctr"/>
            <a:r>
              <a:rPr lang="en-US" sz="3600" dirty="0">
                <a:solidFill>
                  <a:schemeClr val="accent6">
                    <a:lumMod val="20000"/>
                    <a:lumOff val="80000"/>
                  </a:schemeClr>
                </a:solidFill>
              </a:rPr>
              <a:t>Affordable Housing </a:t>
            </a:r>
          </a:p>
          <a:p>
            <a:pPr algn="ctr"/>
            <a:r>
              <a:rPr lang="en-US" sz="3600" dirty="0">
                <a:solidFill>
                  <a:schemeClr val="accent6">
                    <a:lumMod val="20000"/>
                    <a:lumOff val="80000"/>
                  </a:schemeClr>
                </a:solidFill>
              </a:rPr>
              <a:t>And</a:t>
            </a:r>
          </a:p>
          <a:p>
            <a:pPr algn="ctr"/>
            <a:r>
              <a:rPr lang="en-US" sz="3600" dirty="0">
                <a:solidFill>
                  <a:schemeClr val="accent6">
                    <a:lumMod val="20000"/>
                    <a:lumOff val="80000"/>
                  </a:schemeClr>
                </a:solidFill>
              </a:rPr>
              <a:t>Transportation </a:t>
            </a:r>
          </a:p>
        </p:txBody>
      </p:sp>
    </p:spTree>
    <p:extLst>
      <p:ext uri="{BB962C8B-B14F-4D97-AF65-F5344CB8AC3E}">
        <p14:creationId xmlns:p14="http://schemas.microsoft.com/office/powerpoint/2010/main" val="26909812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28B1-0476-1AFA-F4F3-5A004DA1CB57}"/>
              </a:ext>
            </a:extLst>
          </p:cNvPr>
          <p:cNvSpPr>
            <a:spLocks noGrp="1"/>
          </p:cNvSpPr>
          <p:nvPr>
            <p:ph type="title"/>
          </p:nvPr>
        </p:nvSpPr>
        <p:spPr>
          <a:xfrm>
            <a:off x="838200" y="1389281"/>
            <a:ext cx="10515600" cy="1325563"/>
          </a:xfrm>
        </p:spPr>
        <p:txBody>
          <a:bodyPr/>
          <a:lstStyle/>
          <a:p>
            <a:pPr algn="ctr"/>
            <a:r>
              <a:rPr lang="en-US" dirty="0"/>
              <a:t>Today’s Road Map</a:t>
            </a:r>
          </a:p>
        </p:txBody>
      </p:sp>
      <p:sp>
        <p:nvSpPr>
          <p:cNvPr id="3" name="TextBox 2">
            <a:extLst>
              <a:ext uri="{FF2B5EF4-FFF2-40B4-BE49-F238E27FC236}">
                <a16:creationId xmlns:a16="http://schemas.microsoft.com/office/drawing/2014/main" id="{226C8101-8411-C55C-4C8D-755F2A4FBE25}"/>
              </a:ext>
            </a:extLst>
          </p:cNvPr>
          <p:cNvSpPr txBox="1"/>
          <p:nvPr/>
        </p:nvSpPr>
        <p:spPr>
          <a:xfrm>
            <a:off x="1384183" y="2807516"/>
            <a:ext cx="8843395" cy="2954655"/>
          </a:xfrm>
          <a:prstGeom prst="rect">
            <a:avLst/>
          </a:prstGeom>
          <a:noFill/>
        </p:spPr>
        <p:txBody>
          <a:bodyPr wrap="square" rtlCol="0">
            <a:spAutoFit/>
          </a:bodyPr>
          <a:lstStyle/>
          <a:p>
            <a:pPr marL="285750" indent="-285750">
              <a:buFont typeface="Wingdings" panose="05000000000000000000" pitchFamily="2" charset="2"/>
              <a:buChar char="v"/>
            </a:pPr>
            <a:r>
              <a:rPr lang="en-US" sz="2800" dirty="0"/>
              <a:t>What does the MDOT Public Transit Division do?</a:t>
            </a:r>
          </a:p>
          <a:p>
            <a:pPr marL="285750" indent="-285750">
              <a:buFont typeface="Wingdings" panose="05000000000000000000" pitchFamily="2" charset="2"/>
              <a:buChar char="v"/>
            </a:pPr>
            <a:r>
              <a:rPr lang="en-US" sz="2800" dirty="0"/>
              <a:t>Division Goals</a:t>
            </a:r>
          </a:p>
          <a:p>
            <a:pPr marL="285750" indent="-285750">
              <a:buFont typeface="Wingdings" panose="05000000000000000000" pitchFamily="2" charset="2"/>
              <a:buChar char="v"/>
            </a:pPr>
            <a:r>
              <a:rPr lang="en-US" sz="2800" dirty="0"/>
              <a:t>Program Descriptions</a:t>
            </a:r>
          </a:p>
          <a:p>
            <a:pPr marL="285750" indent="-285750">
              <a:buFont typeface="Wingdings" panose="05000000000000000000" pitchFamily="2" charset="2"/>
              <a:buChar char="v"/>
            </a:pPr>
            <a:r>
              <a:rPr lang="en-US" sz="2800" dirty="0"/>
              <a:t>Transit Providers</a:t>
            </a:r>
          </a:p>
          <a:p>
            <a:pPr marL="285750" indent="-285750">
              <a:buFont typeface="Wingdings" panose="05000000000000000000" pitchFamily="2" charset="2"/>
              <a:buChar char="v"/>
            </a:pPr>
            <a:r>
              <a:rPr lang="en-US" sz="2800" dirty="0"/>
              <a:t>Project Spotlight</a:t>
            </a:r>
          </a:p>
          <a:p>
            <a:pPr marL="285750" indent="-285750">
              <a:buFont typeface="Wingdings" panose="05000000000000000000" pitchFamily="2" charset="2"/>
              <a:buChar char="v"/>
            </a:pPr>
            <a:r>
              <a:rPr lang="en-US" sz="2800" dirty="0"/>
              <a:t>How to Connect</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585246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AD62-0052-D086-7F14-709DF4CDD19D}"/>
              </a:ext>
            </a:extLst>
          </p:cNvPr>
          <p:cNvSpPr>
            <a:spLocks noGrp="1"/>
          </p:cNvSpPr>
          <p:nvPr>
            <p:ph type="ctrTitle"/>
          </p:nvPr>
        </p:nvSpPr>
        <p:spPr>
          <a:xfrm>
            <a:off x="1582723" y="1499732"/>
            <a:ext cx="9144000" cy="824017"/>
          </a:xfrm>
        </p:spPr>
        <p:txBody>
          <a:bodyPr>
            <a:normAutofit fontScale="90000"/>
          </a:bodyPr>
          <a:lstStyle/>
          <a:p>
            <a:r>
              <a:rPr kumimoji="0" lang="en-US" sz="3200" b="1" i="0" u="none" strike="noStrike" kern="1200" cap="all" spc="0" normalizeH="0" baseline="0" noProof="0" dirty="0">
                <a:ln>
                  <a:noFill/>
                </a:ln>
                <a:effectLst/>
                <a:uLnTx/>
                <a:uFillTx/>
                <a:latin typeface="Trebuchet MS" panose="020B0603020202020204"/>
                <a:ea typeface="+mj-ea"/>
                <a:cs typeface="+mj-cs"/>
              </a:rPr>
              <a:t>What does MDOT public transit division do?</a:t>
            </a:r>
            <a:endParaRPr lang="en-US" sz="3200" dirty="0"/>
          </a:p>
        </p:txBody>
      </p:sp>
      <p:sp>
        <p:nvSpPr>
          <p:cNvPr id="3" name="Subtitle 2">
            <a:extLst>
              <a:ext uri="{FF2B5EF4-FFF2-40B4-BE49-F238E27FC236}">
                <a16:creationId xmlns:a16="http://schemas.microsoft.com/office/drawing/2014/main" id="{7C139A63-0792-56F5-E71E-6B820CF1C9EC}"/>
              </a:ext>
            </a:extLst>
          </p:cNvPr>
          <p:cNvSpPr>
            <a:spLocks noGrp="1"/>
          </p:cNvSpPr>
          <p:nvPr>
            <p:ph type="subTitle" idx="1"/>
          </p:nvPr>
        </p:nvSpPr>
        <p:spPr>
          <a:xfrm>
            <a:off x="1524000" y="2595294"/>
            <a:ext cx="9144000" cy="3080657"/>
          </a:xfrm>
        </p:spPr>
        <p:txBody>
          <a:bodyPr/>
          <a:lstStyle/>
          <a:p>
            <a:pPr algn="just"/>
            <a:r>
              <a:rPr lang="en-US" dirty="0"/>
              <a:t>The Division administer federal and state grant programs and provides technical assistance to state agencies, local governments, as well as public and private non-profit sponsors of transportation programs or projects to develop and maintain coordinated, affordable and accessible mobility options.  The Division plan, develop, support and oversee the delivery of a comprehensive transit network with emphasis on accessing services that improve quality of life opportunities. </a:t>
            </a:r>
            <a:endParaRPr lang="en-US" dirty="0">
              <a:effectLst/>
            </a:endParaRPr>
          </a:p>
          <a:p>
            <a:endParaRPr lang="en-US" dirty="0"/>
          </a:p>
        </p:txBody>
      </p:sp>
    </p:spTree>
    <p:extLst>
      <p:ext uri="{BB962C8B-B14F-4D97-AF65-F5344CB8AC3E}">
        <p14:creationId xmlns:p14="http://schemas.microsoft.com/office/powerpoint/2010/main" val="971752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A95D-6006-ED03-7CA8-E897C3CEEB3F}"/>
              </a:ext>
            </a:extLst>
          </p:cNvPr>
          <p:cNvSpPr>
            <a:spLocks noGrp="1"/>
          </p:cNvSpPr>
          <p:nvPr>
            <p:ph type="title"/>
          </p:nvPr>
        </p:nvSpPr>
        <p:spPr>
          <a:xfrm>
            <a:off x="838200" y="629813"/>
            <a:ext cx="10515600" cy="1009934"/>
          </a:xfrm>
        </p:spPr>
        <p:txBody>
          <a:bodyPr/>
          <a:lstStyle/>
          <a:p>
            <a:pPr algn="ctr"/>
            <a:r>
              <a:rPr lang="en-US" dirty="0">
                <a:solidFill>
                  <a:schemeClr val="tx1"/>
                </a:solidFill>
                <a:latin typeface="Trebuchet MS" panose="020B0603020202020204" pitchFamily="34" charset="0"/>
              </a:rPr>
              <a:t>DIVISION GOALS</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22305E5B-EF57-1907-74D5-4182ADF3D216}"/>
              </a:ext>
            </a:extLst>
          </p:cNvPr>
          <p:cNvSpPr>
            <a:spLocks noGrp="1"/>
          </p:cNvSpPr>
          <p:nvPr>
            <p:ph idx="1"/>
          </p:nvPr>
        </p:nvSpPr>
        <p:spPr>
          <a:xfrm>
            <a:off x="838200" y="1639747"/>
            <a:ext cx="10515600" cy="3422110"/>
          </a:xfrm>
        </p:spPr>
        <p:txBody>
          <a:bodyPr/>
          <a:lstStyle/>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To effectively and efficiently serve a broad range of consumers, including the general public as well as to the extent practicable, to serve persons or groups who are eligible for various specialized transportation assistance services.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To support the development of rural general public transportation services that are not restrictive or exclusionary, and;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Ensure the equitable distribution of transportation funds and services in rural areas and small urban communities.  </a:t>
            </a:r>
          </a:p>
          <a:p>
            <a:endParaRPr lang="en-US" dirty="0"/>
          </a:p>
        </p:txBody>
      </p:sp>
      <p:pic>
        <p:nvPicPr>
          <p:cNvPr id="4" name="Picture 3">
            <a:extLst>
              <a:ext uri="{FF2B5EF4-FFF2-40B4-BE49-F238E27FC236}">
                <a16:creationId xmlns:a16="http://schemas.microsoft.com/office/drawing/2014/main" id="{0A3443FB-1E44-EE8A-5404-1E55C5A97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702" y="4887685"/>
            <a:ext cx="3688595" cy="1782305"/>
          </a:xfrm>
          <a:prstGeom prst="ellipse">
            <a:avLst/>
          </a:prstGeom>
          <a:ln>
            <a:noFill/>
          </a:ln>
          <a:effectLst>
            <a:softEdge rad="112500"/>
          </a:effectLst>
        </p:spPr>
      </p:pic>
    </p:spTree>
    <p:extLst>
      <p:ext uri="{BB962C8B-B14F-4D97-AF65-F5344CB8AC3E}">
        <p14:creationId xmlns:p14="http://schemas.microsoft.com/office/powerpoint/2010/main" val="281231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5D8A-F269-D56C-5FEC-FE6A1EFD6A58}"/>
              </a:ext>
            </a:extLst>
          </p:cNvPr>
          <p:cNvSpPr>
            <a:spLocks noGrp="1"/>
          </p:cNvSpPr>
          <p:nvPr>
            <p:ph type="title"/>
          </p:nvPr>
        </p:nvSpPr>
        <p:spPr>
          <a:xfrm>
            <a:off x="838200" y="629813"/>
            <a:ext cx="10515600" cy="1009934"/>
          </a:xfrm>
        </p:spPr>
        <p:txBody>
          <a:bodyPr/>
          <a:lstStyle/>
          <a:p>
            <a:r>
              <a:rPr lang="en-US" dirty="0"/>
              <a:t>Program Silos </a:t>
            </a:r>
          </a:p>
        </p:txBody>
      </p:sp>
      <p:sp>
        <p:nvSpPr>
          <p:cNvPr id="3" name="Content Placeholder 2">
            <a:extLst>
              <a:ext uri="{FF2B5EF4-FFF2-40B4-BE49-F238E27FC236}">
                <a16:creationId xmlns:a16="http://schemas.microsoft.com/office/drawing/2014/main" id="{CA103F76-4EB7-FEE0-0D76-88ED967AB5E6}"/>
              </a:ext>
            </a:extLst>
          </p:cNvPr>
          <p:cNvSpPr>
            <a:spLocks noGrp="1"/>
          </p:cNvSpPr>
          <p:nvPr>
            <p:ph idx="1"/>
          </p:nvPr>
        </p:nvSpPr>
        <p:spPr>
          <a:xfrm>
            <a:off x="670420" y="1559001"/>
            <a:ext cx="10515600" cy="4051004"/>
          </a:xfrm>
        </p:spPr>
        <p:txBody>
          <a:bodyPr/>
          <a:lstStyle/>
          <a:p>
            <a:r>
              <a:rPr lang="en-US" dirty="0"/>
              <a:t>No more working in silos, the HOME-ARP program forces the service and development programs that target the same low-income populations to work together to improve outcomes. </a:t>
            </a:r>
          </a:p>
          <a:p>
            <a:endParaRPr lang="en-US" dirty="0"/>
          </a:p>
          <a:p>
            <a:endParaRPr lang="en-US" dirty="0"/>
          </a:p>
        </p:txBody>
      </p:sp>
      <p:pic>
        <p:nvPicPr>
          <p:cNvPr id="5" name="Graphic 4" descr="Neighborhood with solid fill">
            <a:extLst>
              <a:ext uri="{FF2B5EF4-FFF2-40B4-BE49-F238E27FC236}">
                <a16:creationId xmlns:a16="http://schemas.microsoft.com/office/drawing/2014/main" id="{9845ECB2-CE1B-4824-BAE5-58C829F69C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2789" y="4508518"/>
            <a:ext cx="2047299" cy="2047299"/>
          </a:xfrm>
          <a:prstGeom prst="rect">
            <a:avLst/>
          </a:prstGeom>
        </p:spPr>
      </p:pic>
      <p:pic>
        <p:nvPicPr>
          <p:cNvPr id="7" name="Graphic 6" descr="City with solid fill">
            <a:extLst>
              <a:ext uri="{FF2B5EF4-FFF2-40B4-BE49-F238E27FC236}">
                <a16:creationId xmlns:a16="http://schemas.microsoft.com/office/drawing/2014/main" id="{D9DD9F44-3E90-B5F0-0757-0AC9782B72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2181" y="4006776"/>
            <a:ext cx="1159164" cy="1159164"/>
          </a:xfrm>
          <a:prstGeom prst="rect">
            <a:avLst/>
          </a:prstGeom>
        </p:spPr>
      </p:pic>
      <p:pic>
        <p:nvPicPr>
          <p:cNvPr id="8" name="Graphic 7" descr="City with solid fill">
            <a:extLst>
              <a:ext uri="{FF2B5EF4-FFF2-40B4-BE49-F238E27FC236}">
                <a16:creationId xmlns:a16="http://schemas.microsoft.com/office/drawing/2014/main" id="{F38BFDE5-69C6-B157-E5C9-0B18D63AB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0655" y="3921741"/>
            <a:ext cx="914400" cy="914400"/>
          </a:xfrm>
          <a:prstGeom prst="rect">
            <a:avLst/>
          </a:prstGeom>
        </p:spPr>
      </p:pic>
      <p:pic>
        <p:nvPicPr>
          <p:cNvPr id="10" name="Graphic 9" descr="Home1 with solid fill">
            <a:extLst>
              <a:ext uri="{FF2B5EF4-FFF2-40B4-BE49-F238E27FC236}">
                <a16:creationId xmlns:a16="http://schemas.microsoft.com/office/drawing/2014/main" id="{403A03FE-0EBF-C138-A123-C47F553218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05563" y="3921741"/>
            <a:ext cx="914400" cy="914400"/>
          </a:xfrm>
          <a:prstGeom prst="rect">
            <a:avLst/>
          </a:prstGeom>
        </p:spPr>
      </p:pic>
      <p:pic>
        <p:nvPicPr>
          <p:cNvPr id="12" name="Graphic 11" descr="Construction worker male with solid fill">
            <a:extLst>
              <a:ext uri="{FF2B5EF4-FFF2-40B4-BE49-F238E27FC236}">
                <a16:creationId xmlns:a16="http://schemas.microsoft.com/office/drawing/2014/main" id="{4F3C7027-71BB-4D6A-ED1F-575FBB54D4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667" y="4378941"/>
            <a:ext cx="771660" cy="771660"/>
          </a:xfrm>
          <a:prstGeom prst="rect">
            <a:avLst/>
          </a:prstGeom>
        </p:spPr>
      </p:pic>
      <p:pic>
        <p:nvPicPr>
          <p:cNvPr id="13" name="Picture 12">
            <a:extLst>
              <a:ext uri="{FF2B5EF4-FFF2-40B4-BE49-F238E27FC236}">
                <a16:creationId xmlns:a16="http://schemas.microsoft.com/office/drawing/2014/main" id="{9E51BE68-1291-DD8E-8773-A5DAD6F428CA}"/>
              </a:ext>
            </a:extLst>
          </p:cNvPr>
          <p:cNvPicPr>
            <a:picLocks noChangeAspect="1"/>
          </p:cNvPicPr>
          <p:nvPr/>
        </p:nvPicPr>
        <p:blipFill>
          <a:blip r:embed="rId10"/>
          <a:stretch>
            <a:fillRect/>
          </a:stretch>
        </p:blipFill>
        <p:spPr>
          <a:xfrm>
            <a:off x="9986034" y="4980840"/>
            <a:ext cx="876044" cy="876044"/>
          </a:xfrm>
          <a:prstGeom prst="rect">
            <a:avLst/>
          </a:prstGeom>
        </p:spPr>
      </p:pic>
      <p:pic>
        <p:nvPicPr>
          <p:cNvPr id="17" name="Graphic 16" descr="Confused person with solid fill">
            <a:extLst>
              <a:ext uri="{FF2B5EF4-FFF2-40B4-BE49-F238E27FC236}">
                <a16:creationId xmlns:a16="http://schemas.microsoft.com/office/drawing/2014/main" id="{E697C624-13F4-91E4-BFE3-A60DC702AC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92493" y="5610005"/>
            <a:ext cx="914400" cy="914400"/>
          </a:xfrm>
          <a:prstGeom prst="rect">
            <a:avLst/>
          </a:prstGeom>
        </p:spPr>
      </p:pic>
      <p:pic>
        <p:nvPicPr>
          <p:cNvPr id="19" name="Graphic 18" descr="Run outline">
            <a:extLst>
              <a:ext uri="{FF2B5EF4-FFF2-40B4-BE49-F238E27FC236}">
                <a16:creationId xmlns:a16="http://schemas.microsoft.com/office/drawing/2014/main" id="{EE8CF00D-2995-AA71-1DEE-9523ECC133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524832">
            <a:off x="8159005" y="5723363"/>
            <a:ext cx="874773" cy="874773"/>
          </a:xfrm>
          <a:prstGeom prst="rect">
            <a:avLst/>
          </a:prstGeom>
        </p:spPr>
      </p:pic>
      <p:sp>
        <p:nvSpPr>
          <p:cNvPr id="4" name="TextBox 3">
            <a:extLst>
              <a:ext uri="{FF2B5EF4-FFF2-40B4-BE49-F238E27FC236}">
                <a16:creationId xmlns:a16="http://schemas.microsoft.com/office/drawing/2014/main" id="{6343753C-9188-ED74-6359-D5174260319C}"/>
              </a:ext>
            </a:extLst>
          </p:cNvPr>
          <p:cNvSpPr txBox="1"/>
          <p:nvPr/>
        </p:nvSpPr>
        <p:spPr>
          <a:xfrm>
            <a:off x="366388" y="3344008"/>
            <a:ext cx="2546133" cy="738664"/>
          </a:xfrm>
          <a:prstGeom prst="rect">
            <a:avLst/>
          </a:prstGeom>
          <a:noFill/>
        </p:spPr>
        <p:txBody>
          <a:bodyPr wrap="square" rtlCol="0">
            <a:spAutoFit/>
          </a:bodyPr>
          <a:lstStyle/>
          <a:p>
            <a:r>
              <a:rPr lang="en-US" sz="1400" dirty="0"/>
              <a:t>Affordable Rental Development, no Services or assistance</a:t>
            </a:r>
          </a:p>
        </p:txBody>
      </p:sp>
      <p:sp>
        <p:nvSpPr>
          <p:cNvPr id="6" name="TextBox 5">
            <a:extLst>
              <a:ext uri="{FF2B5EF4-FFF2-40B4-BE49-F238E27FC236}">
                <a16:creationId xmlns:a16="http://schemas.microsoft.com/office/drawing/2014/main" id="{72261DEE-7243-64CF-D526-383C8A92688D}"/>
              </a:ext>
            </a:extLst>
          </p:cNvPr>
          <p:cNvSpPr txBox="1"/>
          <p:nvPr/>
        </p:nvSpPr>
        <p:spPr>
          <a:xfrm>
            <a:off x="4086412" y="3292115"/>
            <a:ext cx="3589515" cy="584775"/>
          </a:xfrm>
          <a:prstGeom prst="rect">
            <a:avLst/>
          </a:prstGeom>
          <a:noFill/>
        </p:spPr>
        <p:txBody>
          <a:bodyPr wrap="square" rtlCol="0">
            <a:spAutoFit/>
          </a:bodyPr>
          <a:lstStyle/>
          <a:p>
            <a:r>
              <a:rPr lang="en-US" sz="1600" dirty="0"/>
              <a:t>Homeless/risk services but no access </a:t>
            </a:r>
          </a:p>
          <a:p>
            <a:r>
              <a:rPr lang="en-US" sz="1600" dirty="0"/>
              <a:t>to Affordable Rental Units</a:t>
            </a:r>
          </a:p>
        </p:txBody>
      </p:sp>
      <p:pic>
        <p:nvPicPr>
          <p:cNvPr id="11" name="Graphic 10" descr="Question Mark with solid fill">
            <a:extLst>
              <a:ext uri="{FF2B5EF4-FFF2-40B4-BE49-F238E27FC236}">
                <a16:creationId xmlns:a16="http://schemas.microsoft.com/office/drawing/2014/main" id="{67ED41B8-6B03-0F09-3146-D5F4BCBB22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31392" y="4992281"/>
            <a:ext cx="556425" cy="556425"/>
          </a:xfrm>
          <a:prstGeom prst="rect">
            <a:avLst/>
          </a:prstGeom>
        </p:spPr>
      </p:pic>
    </p:spTree>
    <p:extLst>
      <p:ext uri="{BB962C8B-B14F-4D97-AF65-F5344CB8AC3E}">
        <p14:creationId xmlns:p14="http://schemas.microsoft.com/office/powerpoint/2010/main" val="27052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0078 -0.00185 L 0.02943 -0.07176 C 0.03515 -0.08727 0.04674 -0.10301 0.06041 -0.11921 C 0.07539 -0.13357 0.08841 -0.14421 0.09909 -0.1463 L 0.14961 -0.15996 " pathEditMode="relative" rAng="19740000" ptsTypes="AAAAA">
                                      <p:cBhvr>
                                        <p:cTn id="6" dur="2000" fill="hold"/>
                                        <p:tgtEl>
                                          <p:spTgt spid="19"/>
                                        </p:tgtEl>
                                        <p:attrNameLst>
                                          <p:attrName>ppt_x</p:attrName>
                                          <p:attrName>ppt_y</p:attrName>
                                        </p:attrNameLst>
                                      </p:cBhvr>
                                      <p:rCtr x="6875" y="-9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370C-A1B8-6926-B405-8B488D7029F3}"/>
              </a:ext>
            </a:extLst>
          </p:cNvPr>
          <p:cNvSpPr>
            <a:spLocks noGrp="1"/>
          </p:cNvSpPr>
          <p:nvPr>
            <p:ph type="title"/>
          </p:nvPr>
        </p:nvSpPr>
        <p:spPr>
          <a:xfrm>
            <a:off x="1016654" y="914551"/>
            <a:ext cx="5323715" cy="656119"/>
          </a:xfrm>
        </p:spPr>
        <p:txBody>
          <a:bodyPr anchor="b">
            <a:normAutofit/>
          </a:bodyPr>
          <a:lstStyle/>
          <a:p>
            <a:pPr algn="ctr"/>
            <a:r>
              <a:rPr kumimoji="0" lang="en-US" sz="2800" b="0" i="0" u="none" strike="noStrike" kern="1200" cap="none" spc="0" normalizeH="0" baseline="0" noProof="0" dirty="0">
                <a:ln>
                  <a:noFill/>
                </a:ln>
                <a:effectLst/>
                <a:uLnTx/>
                <a:uFillTx/>
                <a:latin typeface="Trebuchet MS" panose="020B0603020202020204" pitchFamily="34" charset="0"/>
              </a:rPr>
              <a:t>PROGRAM DESCRIPTIONS</a:t>
            </a:r>
            <a:endParaRPr lang="en-US" sz="28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727B4276-252A-C0B2-19DC-7258402F24DF}"/>
              </a:ext>
            </a:extLst>
          </p:cNvPr>
          <p:cNvSpPr>
            <a:spLocks noGrp="1"/>
          </p:cNvSpPr>
          <p:nvPr>
            <p:ph idx="1"/>
          </p:nvPr>
        </p:nvSpPr>
        <p:spPr>
          <a:xfrm>
            <a:off x="1016654" y="1905151"/>
            <a:ext cx="5315189" cy="3535083"/>
          </a:xfrm>
        </p:spPr>
        <p:txBody>
          <a:bodyPr anchor="t">
            <a:normAutofit/>
          </a:bodyPr>
          <a:lstStyle/>
          <a:p>
            <a:pPr marL="0" marR="0" lvl="0" indent="0" defTabSz="457200" rtl="0" eaLnBrk="1" fontAlgn="auto" latinLnBrk="0" hangingPunct="1">
              <a:spcBef>
                <a:spcPts val="1000"/>
              </a:spcBef>
              <a:spcAft>
                <a:spcPts val="0"/>
              </a:spcAft>
              <a:buClr>
                <a:srgbClr val="90C226"/>
              </a:buClr>
              <a:buSzPct val="80000"/>
              <a:buFont typeface="Wingdings 3" charset="2"/>
              <a:buNone/>
              <a:tabLst/>
              <a:defRPr/>
            </a:pPr>
            <a:r>
              <a:rPr kumimoji="0" lang="en-US" sz="2000" b="1" i="0" u="none" strike="noStrike" kern="1200" cap="none" spc="0" normalizeH="0" baseline="0" noProof="0" dirty="0">
                <a:ln>
                  <a:noFill/>
                </a:ln>
                <a:effectLst/>
                <a:uLnTx/>
                <a:uFillTx/>
                <a:latin typeface="Trebuchet MS" panose="020B0603020202020204" pitchFamily="34" charset="0"/>
              </a:rPr>
              <a:t>5310 Enhanced Mobility of Seniors and Individuals with Disabilities</a:t>
            </a:r>
          </a:p>
          <a:p>
            <a:pPr marL="0" marR="0" lvl="0" indent="0" algn="just" defTabSz="457200" rtl="0" eaLnBrk="1" fontAlgn="auto" latinLnBrk="0" hangingPunct="1">
              <a:spcBef>
                <a:spcPts val="1000"/>
              </a:spcBef>
              <a:spcAft>
                <a:spcPts val="0"/>
              </a:spcAft>
              <a:buClr>
                <a:srgbClr val="90C226"/>
              </a:buClr>
              <a:buSzPct val="80000"/>
              <a:buFont typeface="Wingdings 3" charset="2"/>
              <a:buNone/>
              <a:tabLst/>
              <a:defRPr/>
            </a:pPr>
            <a:r>
              <a:rPr kumimoji="0" lang="en-US" altLang="en-US" sz="2000" b="0" i="0" u="none" strike="noStrike" kern="1200" cap="none" spc="0" normalizeH="0" baseline="0" noProof="0" dirty="0">
                <a:ln>
                  <a:noFill/>
                </a:ln>
                <a:effectLst/>
                <a:uLnTx/>
                <a:uFillTx/>
                <a:latin typeface="Trebuchet MS" panose="020B0603020202020204" pitchFamily="34" charset="0"/>
                <a:cs typeface="Times New Roman" pitchFamily="18" charset="0"/>
              </a:rPr>
              <a:t>The goal of the Section 5310 program is to enhance mobility for seniors &amp; persons with disabilities by providing funds for programs to serve the special needs of transit-dependent populations beyond traditional public transportation services &amp; Americans with Disabilities Act complimentary para-transit services</a:t>
            </a:r>
            <a:endParaRPr kumimoji="0" lang="en-US" sz="2000" b="0" i="0" u="none" strike="noStrike" kern="1200" cap="none" spc="0" normalizeH="0" baseline="0" noProof="0" dirty="0">
              <a:ln>
                <a:noFill/>
              </a:ln>
              <a:effectLst/>
              <a:uLnTx/>
              <a:uFillTx/>
              <a:latin typeface="Trebuchet MS" panose="020B0603020202020204" pitchFamily="34" charset="0"/>
            </a:endParaRPr>
          </a:p>
          <a:p>
            <a:endParaRPr lang="en-US" sz="2000" dirty="0"/>
          </a:p>
        </p:txBody>
      </p:sp>
      <p:pic>
        <p:nvPicPr>
          <p:cNvPr id="4" name="Picture 3" descr="A person in a wheelchair next to a moving van&#10;&#10;Description automatically generated">
            <a:extLst>
              <a:ext uri="{FF2B5EF4-FFF2-40B4-BE49-F238E27FC236}">
                <a16:creationId xmlns:a16="http://schemas.microsoft.com/office/drawing/2014/main" id="{942559C8-AC19-EC3E-A593-D8136623E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570670"/>
            <a:ext cx="4170530" cy="3869564"/>
          </a:xfrm>
          <a:prstGeom prst="rect">
            <a:avLst/>
          </a:prstGeom>
        </p:spPr>
      </p:pic>
    </p:spTree>
    <p:extLst>
      <p:ext uri="{BB962C8B-B14F-4D97-AF65-F5344CB8AC3E}">
        <p14:creationId xmlns:p14="http://schemas.microsoft.com/office/powerpoint/2010/main" val="1307232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2952-E471-DA5F-D8A3-1D1892856085}"/>
              </a:ext>
            </a:extLst>
          </p:cNvPr>
          <p:cNvSpPr>
            <a:spLocks noGrp="1"/>
          </p:cNvSpPr>
          <p:nvPr>
            <p:ph type="title"/>
          </p:nvPr>
        </p:nvSpPr>
        <p:spPr>
          <a:xfrm>
            <a:off x="555172" y="1328057"/>
            <a:ext cx="5785198" cy="620486"/>
          </a:xfrm>
        </p:spPr>
        <p:txBody>
          <a:bodyPr anchor="b">
            <a:normAutofit/>
          </a:bodyPr>
          <a:lstStyle/>
          <a:p>
            <a:pPr algn="ctr"/>
            <a:r>
              <a:rPr kumimoji="0" lang="en-US" sz="2800" b="1" i="0" u="none" strike="noStrike" kern="1200" cap="none" spc="0" normalizeH="0" baseline="0" noProof="0" dirty="0">
                <a:ln>
                  <a:noFill/>
                </a:ln>
                <a:effectLst/>
                <a:uLnTx/>
                <a:uFillTx/>
                <a:latin typeface="Trebuchet MS" panose="020B0603020202020204" pitchFamily="34" charset="0"/>
                <a:cs typeface="Times New Roman" pitchFamily="18" charset="0"/>
              </a:rPr>
              <a:t>PROGRAM DESCRIPTION-CONTD</a:t>
            </a:r>
            <a:endParaRPr lang="en-US" sz="28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41A2FC6-D1F6-554C-4087-79FFD9CE6434}"/>
              </a:ext>
            </a:extLst>
          </p:cNvPr>
          <p:cNvSpPr>
            <a:spLocks noGrp="1"/>
          </p:cNvSpPr>
          <p:nvPr>
            <p:ph idx="1"/>
          </p:nvPr>
        </p:nvSpPr>
        <p:spPr>
          <a:xfrm>
            <a:off x="555172" y="2362351"/>
            <a:ext cx="5696189" cy="3535083"/>
          </a:xfrm>
        </p:spPr>
        <p:txBody>
          <a:bodyPr anchor="t">
            <a:normAutofit/>
          </a:bodyPr>
          <a:lstStyle/>
          <a:p>
            <a:pPr marL="107950" marR="0" lvl="0" indent="0" algn="ctr" defTabSz="457200" rtl="0" eaLnBrk="1" fontAlgn="auto" latinLnBrk="0" hangingPunct="1">
              <a:spcBef>
                <a:spcPts val="1000"/>
              </a:spcBef>
              <a:spcAft>
                <a:spcPts val="0"/>
              </a:spcAft>
              <a:buClr>
                <a:srgbClr val="90C226"/>
              </a:buClr>
              <a:buSzPct val="80000"/>
              <a:buFont typeface="Arial" charset="0"/>
              <a:buNone/>
              <a:tabLst/>
              <a:defRPr/>
            </a:pPr>
            <a:r>
              <a:rPr kumimoji="0" lang="en-US" altLang="en-US" sz="2000" b="1" i="0" u="none" strike="noStrike" kern="1200" cap="none" spc="0" normalizeH="0" baseline="0" noProof="0" dirty="0">
                <a:ln>
                  <a:noFill/>
                </a:ln>
                <a:effectLst/>
                <a:uLnTx/>
                <a:uFillTx/>
                <a:latin typeface="Trebuchet MS" panose="020B0603020202020204"/>
                <a:ea typeface="+mn-ea"/>
                <a:cs typeface="Times New Roman" pitchFamily="18" charset="0"/>
              </a:rPr>
              <a:t>5311 Rural Areas Programs</a:t>
            </a:r>
          </a:p>
          <a:p>
            <a:pPr marL="107950" marR="0" lvl="0" indent="0" algn="just" defTabSz="457200" rtl="0" eaLnBrk="1" fontAlgn="auto" latinLnBrk="0" hangingPunct="1">
              <a:spcBef>
                <a:spcPts val="1000"/>
              </a:spcBef>
              <a:spcAft>
                <a:spcPts val="0"/>
              </a:spcAft>
              <a:buClr>
                <a:srgbClr val="90C226"/>
              </a:buClr>
              <a:buSzPct val="80000"/>
              <a:buFont typeface="Arial" charset="0"/>
              <a:buNone/>
              <a:tabLst/>
              <a:defRPr/>
            </a:pPr>
            <a:r>
              <a:rPr kumimoji="0" lang="en-US" altLang="en-US" sz="2000" b="0" i="0" u="none" strike="noStrike" kern="1200" cap="none" spc="0" normalizeH="0" baseline="0" noProof="0" dirty="0">
                <a:ln>
                  <a:noFill/>
                </a:ln>
                <a:effectLst/>
                <a:uLnTx/>
                <a:uFillTx/>
                <a:latin typeface="Trebuchet MS" panose="020B0603020202020204"/>
                <a:ea typeface="+mn-ea"/>
                <a:cs typeface="Times New Roman" pitchFamily="18" charset="0"/>
              </a:rPr>
              <a:t>To provide capital, planning, and operating assistance to states to support public transportation including Job Access and Reverse Commute in rural areas with population less than 50,000, where many residents often rely on public transit to reach their destinations.</a:t>
            </a:r>
          </a:p>
          <a:p>
            <a:endParaRPr lang="en-US" sz="2000" dirty="0"/>
          </a:p>
        </p:txBody>
      </p:sp>
      <p:pic>
        <p:nvPicPr>
          <p:cNvPr id="4" name="Picture 3" descr="A group of people on a bus&#10;&#10;Description automatically generated with medium confidence">
            <a:extLst>
              <a:ext uri="{FF2B5EF4-FFF2-40B4-BE49-F238E27FC236}">
                <a16:creationId xmlns:a16="http://schemas.microsoft.com/office/drawing/2014/main" id="{82AFD6D2-FDD9-6695-6ED1-C52F4725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075967" y="1121572"/>
            <a:ext cx="4170530" cy="4646748"/>
          </a:xfrm>
          <a:prstGeom prst="rect">
            <a:avLst/>
          </a:prstGeom>
          <a:noFill/>
        </p:spPr>
      </p:pic>
    </p:spTree>
    <p:extLst>
      <p:ext uri="{BB962C8B-B14F-4D97-AF65-F5344CB8AC3E}">
        <p14:creationId xmlns:p14="http://schemas.microsoft.com/office/powerpoint/2010/main" val="1415648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F266-57F8-1DD4-9277-6708625D10B5}"/>
              </a:ext>
            </a:extLst>
          </p:cNvPr>
          <p:cNvSpPr>
            <a:spLocks noGrp="1"/>
          </p:cNvSpPr>
          <p:nvPr>
            <p:ph type="title"/>
          </p:nvPr>
        </p:nvSpPr>
        <p:spPr>
          <a:xfrm>
            <a:off x="642455" y="877414"/>
            <a:ext cx="5453545" cy="612015"/>
          </a:xfrm>
        </p:spPr>
        <p:txBody>
          <a:bodyPr anchor="b">
            <a:normAutofit/>
          </a:bodyPr>
          <a:lstStyle/>
          <a:p>
            <a:r>
              <a:rPr lang="en-US" sz="3200" dirty="0"/>
              <a:t>Benefits of Public Transit </a:t>
            </a:r>
          </a:p>
        </p:txBody>
      </p:sp>
      <p:sp>
        <p:nvSpPr>
          <p:cNvPr id="3" name="Content Placeholder 2">
            <a:extLst>
              <a:ext uri="{FF2B5EF4-FFF2-40B4-BE49-F238E27FC236}">
                <a16:creationId xmlns:a16="http://schemas.microsoft.com/office/drawing/2014/main" id="{81D9BE95-E5E5-495E-6AF7-37C6B1A17BD6}"/>
              </a:ext>
            </a:extLst>
          </p:cNvPr>
          <p:cNvSpPr>
            <a:spLocks noGrp="1"/>
          </p:cNvSpPr>
          <p:nvPr>
            <p:ph idx="1"/>
          </p:nvPr>
        </p:nvSpPr>
        <p:spPr>
          <a:xfrm>
            <a:off x="294812" y="1802194"/>
            <a:ext cx="5453545" cy="4846320"/>
          </a:xfrm>
        </p:spPr>
        <p:txBody>
          <a:bodyPr anchor="t">
            <a:normAutofit lnSpcReduction="10000"/>
          </a:bodyPr>
          <a:lstStyle/>
          <a:p>
            <a:r>
              <a:rPr lang="en-US" sz="1600" dirty="0">
                <a:latin typeface="Trebuchet MS" panose="020B0603020202020204" pitchFamily="34" charset="0"/>
              </a:rPr>
              <a:t>Building and maintaining transportation infrastructure in urban and rural areas is imperative to meeting the need for access to jobs, shopping, government services, housing, education, and healthcare within small cities, towns, and their surrounding communities. </a:t>
            </a:r>
          </a:p>
          <a:p>
            <a:r>
              <a:rPr lang="en-US" sz="1600" dirty="0">
                <a:latin typeface="Trebuchet MS" panose="020B0603020202020204" pitchFamily="34" charset="0"/>
              </a:rPr>
              <a:t>Provide better mobility for individuals and targeted groups (e.g. low income, seniors, persons with disabilities or veterans) </a:t>
            </a:r>
          </a:p>
          <a:p>
            <a:r>
              <a:rPr lang="en-US" sz="1600" dirty="0">
                <a:latin typeface="Trebuchet MS" panose="020B0603020202020204" pitchFamily="34" charset="0"/>
              </a:rPr>
              <a:t>Generate jobs, enhance economic growth and support the implementation of  public policies relating to areas such as health care, criminal justice recidivism  as well as  job development and training</a:t>
            </a:r>
          </a:p>
          <a:p>
            <a:r>
              <a:rPr lang="en-US" sz="1600" dirty="0">
                <a:latin typeface="Trebuchet MS" panose="020B0603020202020204" pitchFamily="34" charset="0"/>
              </a:rPr>
              <a:t>Access and mobility are important to developing more vibrant and livable communities  across the State.</a:t>
            </a:r>
          </a:p>
          <a:p>
            <a:r>
              <a:rPr lang="en-US" sz="1600" dirty="0">
                <a:latin typeface="Trebuchet MS" panose="020B0603020202020204" pitchFamily="34" charset="0"/>
              </a:rPr>
              <a:t>With the increased emphasis on workforce development efforts (especially job development, training) transit projects have made much success in partnering with employers for trips to employment destination within the state. </a:t>
            </a:r>
          </a:p>
          <a:p>
            <a:endParaRPr lang="en-US" sz="1100" dirty="0"/>
          </a:p>
        </p:txBody>
      </p:sp>
      <p:pic>
        <p:nvPicPr>
          <p:cNvPr id="5" name="Picture 2" descr="http://www.nvta.ca.gov/sites/default/files/styles/large/public/Lifeline%20Transportation%20Program.jpg">
            <a:extLst>
              <a:ext uri="{FF2B5EF4-FFF2-40B4-BE49-F238E27FC236}">
                <a16:creationId xmlns:a16="http://schemas.microsoft.com/office/drawing/2014/main" id="{6CF93624-9768-6BF2-98A1-BE02442725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97" b="-2"/>
          <a:stretch/>
        </p:blipFill>
        <p:spPr bwMode="auto">
          <a:xfrm>
            <a:off x="5854890" y="877414"/>
            <a:ext cx="5453545" cy="498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80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front of a bus&#10;&#10;Description automatically generated">
            <a:extLst>
              <a:ext uri="{FF2B5EF4-FFF2-40B4-BE49-F238E27FC236}">
                <a16:creationId xmlns:a16="http://schemas.microsoft.com/office/drawing/2014/main" id="{7E1F4A09-BC95-D439-92E9-8B6F237460C9}"/>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t="8305" b="7426"/>
          <a:stretch/>
        </p:blipFill>
        <p:spPr>
          <a:xfrm>
            <a:off x="20" y="-9107"/>
            <a:ext cx="12191980" cy="6858000"/>
          </a:xfrm>
          <a:prstGeom prst="rect">
            <a:avLst/>
          </a:prstGeom>
        </p:spPr>
      </p:pic>
      <p:sp>
        <p:nvSpPr>
          <p:cNvPr id="2" name="Title 1">
            <a:extLst>
              <a:ext uri="{FF2B5EF4-FFF2-40B4-BE49-F238E27FC236}">
                <a16:creationId xmlns:a16="http://schemas.microsoft.com/office/drawing/2014/main" id="{81080460-B547-937F-A03D-D8ABF5FCD801}"/>
              </a:ext>
            </a:extLst>
          </p:cNvPr>
          <p:cNvSpPr>
            <a:spLocks noGrp="1"/>
          </p:cNvSpPr>
          <p:nvPr>
            <p:ph type="title"/>
          </p:nvPr>
        </p:nvSpPr>
        <p:spPr>
          <a:xfrm>
            <a:off x="91439" y="591344"/>
            <a:ext cx="3971109" cy="5585619"/>
          </a:xfrm>
        </p:spPr>
        <p:txBody>
          <a:bodyPr>
            <a:normAutofit/>
          </a:bodyPr>
          <a:lstStyle/>
          <a:p>
            <a:r>
              <a:rPr kumimoji="0" lang="en-US" sz="3400" b="1" i="0" u="none" strike="noStrike" kern="1200" cap="none" spc="0" normalizeH="0" baseline="0" noProof="0" dirty="0">
                <a:ln>
                  <a:noFill/>
                </a:ln>
                <a:effectLst/>
                <a:uLnTx/>
                <a:uFillTx/>
                <a:latin typeface="Arial Black" panose="020B0A04020102020204" pitchFamily="34" charset="0"/>
                <a:ea typeface="+mj-ea"/>
                <a:cs typeface="+mj-cs"/>
              </a:rPr>
              <a:t>MS TRANSIT PROVIDERS </a:t>
            </a:r>
            <a:endParaRPr lang="en-US" sz="3400" dirty="0"/>
          </a:p>
        </p:txBody>
      </p:sp>
      <p:sp>
        <p:nvSpPr>
          <p:cNvPr id="3" name="Content Placeholder 2">
            <a:extLst>
              <a:ext uri="{FF2B5EF4-FFF2-40B4-BE49-F238E27FC236}">
                <a16:creationId xmlns:a16="http://schemas.microsoft.com/office/drawing/2014/main" id="{7E46345A-1A0F-E837-2B1C-52292A9747D0}"/>
              </a:ext>
            </a:extLst>
          </p:cNvPr>
          <p:cNvSpPr>
            <a:spLocks noGrp="1"/>
          </p:cNvSpPr>
          <p:nvPr>
            <p:ph idx="1"/>
          </p:nvPr>
        </p:nvSpPr>
        <p:spPr>
          <a:xfrm>
            <a:off x="4447308" y="591344"/>
            <a:ext cx="6906491" cy="5585619"/>
          </a:xfrm>
        </p:spPr>
        <p:txBody>
          <a:bodyPr anchor="ctr">
            <a:normAutofit/>
          </a:bodyPr>
          <a:lstStyle/>
          <a:p>
            <a:pPr marL="0" marR="0" lvl="0" indent="0" defTabSz="457200" rtl="0" eaLnBrk="1" fontAlgn="auto" latinLnBrk="0" hangingPunct="1">
              <a:spcBef>
                <a:spcPts val="1000"/>
              </a:spcBef>
              <a:spcAft>
                <a:spcPts val="0"/>
              </a:spcAft>
              <a:buClr>
                <a:srgbClr val="90C226"/>
              </a:buClr>
              <a:buSzPct val="80000"/>
              <a:buFont typeface="Wingdings 3" charset="2"/>
              <a:buNone/>
              <a:tabLst/>
              <a:defRPr/>
            </a:pPr>
            <a:r>
              <a:rPr kumimoji="0" lang="en-US" b="1" i="0" u="none" strike="noStrike" kern="1200" cap="none" spc="0" normalizeH="0" baseline="0" noProof="0" dirty="0">
                <a:ln>
                  <a:noFill/>
                </a:ln>
                <a:effectLst/>
                <a:uLnTx/>
                <a:uFillTx/>
                <a:latin typeface="Trebuchet MS" panose="020B0603020202020204"/>
                <a:ea typeface="+mn-ea"/>
                <a:cs typeface="+mn-cs"/>
              </a:rPr>
              <a:t>Total Number of Transit Providers - 67</a:t>
            </a:r>
          </a:p>
          <a:p>
            <a:pPr marL="0" indent="0" rtl="0" eaLnBrk="1" fontAlgn="t" latinLnBrk="0" hangingPunct="1">
              <a:spcBef>
                <a:spcPts val="0"/>
              </a:spcBef>
              <a:spcAft>
                <a:spcPts val="0"/>
              </a:spcAft>
              <a:buNone/>
            </a:pPr>
            <a:endParaRPr lang="en-US" b="1" i="0" u="none" strike="noStrike" kern="1200" dirty="0">
              <a:effectLst/>
              <a:latin typeface="Trebuchet MS" panose="020B0603020202020204" pitchFamily="34" charset="0"/>
            </a:endParaRPr>
          </a:p>
          <a:p>
            <a:pPr marL="0" indent="0" rtl="0" eaLnBrk="1" fontAlgn="t" latinLnBrk="0" hangingPunct="1">
              <a:spcBef>
                <a:spcPts val="0"/>
              </a:spcBef>
              <a:spcAft>
                <a:spcPts val="0"/>
              </a:spcAft>
              <a:buNone/>
            </a:pPr>
            <a:r>
              <a:rPr lang="en-US" b="1" i="0" u="none" strike="noStrike" kern="1200" dirty="0">
                <a:effectLst/>
                <a:latin typeface="Trebuchet MS" panose="020B0603020202020204" pitchFamily="34" charset="0"/>
              </a:rPr>
              <a:t>Programs</a:t>
            </a:r>
            <a:r>
              <a:rPr lang="en-US" dirty="0">
                <a:latin typeface="Arial" panose="020B0604020202020204" pitchFamily="34" charset="0"/>
              </a:rPr>
              <a:t>	</a:t>
            </a:r>
            <a:r>
              <a:rPr lang="en-US" b="1" i="0" u="none" strike="noStrike" kern="1200" dirty="0">
                <a:effectLst/>
                <a:latin typeface="Trebuchet MS" panose="020B0603020202020204" pitchFamily="34" charset="0"/>
              </a:rPr>
              <a:t>No</a:t>
            </a:r>
            <a:r>
              <a:rPr lang="en-US" b="1" i="0" u="none" strike="noStrike" kern="1200" baseline="0" dirty="0">
                <a:effectLst/>
                <a:latin typeface="Trebuchet MS" panose="020B0603020202020204" pitchFamily="34" charset="0"/>
              </a:rPr>
              <a:t> of Providers</a:t>
            </a:r>
          </a:p>
          <a:p>
            <a:pPr marL="0" indent="0" rtl="0" eaLnBrk="1" fontAlgn="t" latinLnBrk="0" hangingPunct="1">
              <a:spcBef>
                <a:spcPts val="0"/>
              </a:spcBef>
              <a:spcAft>
                <a:spcPts val="0"/>
              </a:spcAft>
              <a:buNone/>
            </a:pPr>
            <a:endParaRPr lang="en-US" b="0" i="0" u="none" strike="noStrike" dirty="0">
              <a:effectLst/>
              <a:latin typeface="Arial" panose="020B0604020202020204" pitchFamily="34" charset="0"/>
            </a:endParaRPr>
          </a:p>
          <a:p>
            <a:pPr marL="0" rtl="0" eaLnBrk="1" fontAlgn="t" latinLnBrk="0" hangingPunct="1">
              <a:spcBef>
                <a:spcPts val="0"/>
              </a:spcBef>
              <a:spcAft>
                <a:spcPts val="0"/>
              </a:spcAft>
            </a:pPr>
            <a:r>
              <a:rPr lang="en-US" b="1" i="0" u="none" strike="noStrike" kern="1200" dirty="0">
                <a:effectLst/>
                <a:latin typeface="Trebuchet MS" panose="020B0603020202020204" pitchFamily="34" charset="0"/>
              </a:rPr>
              <a:t>FTA 5310		42</a:t>
            </a:r>
          </a:p>
          <a:p>
            <a:pPr marL="0" indent="0" rtl="0" eaLnBrk="1" fontAlgn="t" latinLnBrk="0" hangingPunct="1">
              <a:spcBef>
                <a:spcPts val="0"/>
              </a:spcBef>
              <a:spcAft>
                <a:spcPts val="0"/>
              </a:spcAft>
              <a:buNone/>
            </a:pPr>
            <a:endParaRPr lang="en-US" b="0" i="0" u="none" strike="noStrike" dirty="0">
              <a:effectLst/>
              <a:latin typeface="Arial" panose="020B0604020202020204" pitchFamily="34" charset="0"/>
            </a:endParaRPr>
          </a:p>
          <a:p>
            <a:pPr marL="0" rtl="0" eaLnBrk="1" fontAlgn="t" latinLnBrk="0" hangingPunct="1">
              <a:spcBef>
                <a:spcPts val="0"/>
              </a:spcBef>
              <a:spcAft>
                <a:spcPts val="0"/>
              </a:spcAft>
            </a:pPr>
            <a:r>
              <a:rPr lang="en-US" b="1" i="0" u="none" strike="noStrike" kern="1200" dirty="0">
                <a:effectLst/>
                <a:latin typeface="Trebuchet MS" panose="020B0603020202020204" pitchFamily="34" charset="0"/>
              </a:rPr>
              <a:t>FTA 5311		23</a:t>
            </a:r>
          </a:p>
          <a:p>
            <a:pPr marL="0" rtl="0" eaLnBrk="1" fontAlgn="t" latinLnBrk="0" hangingPunct="1">
              <a:spcBef>
                <a:spcPts val="0"/>
              </a:spcBef>
              <a:spcAft>
                <a:spcPts val="0"/>
              </a:spcAft>
            </a:pPr>
            <a:endParaRPr lang="en-US" b="0" i="0" u="none" strike="noStrike" dirty="0">
              <a:effectLst/>
              <a:latin typeface="Arial" panose="020B0604020202020204" pitchFamily="34" charset="0"/>
            </a:endParaRPr>
          </a:p>
          <a:p>
            <a:pPr marL="0" rtl="0" eaLnBrk="1" fontAlgn="t" latinLnBrk="0" hangingPunct="1">
              <a:spcBef>
                <a:spcPts val="0"/>
              </a:spcBef>
              <a:spcAft>
                <a:spcPts val="0"/>
              </a:spcAft>
            </a:pPr>
            <a:r>
              <a:rPr lang="en-US" b="1" i="0" u="none" strike="noStrike" kern="1200" dirty="0">
                <a:effectLst/>
                <a:latin typeface="Trebuchet MS" panose="020B0603020202020204" pitchFamily="34" charset="0"/>
              </a:rPr>
              <a:t>5311</a:t>
            </a:r>
            <a:r>
              <a:rPr lang="en-US" b="1" i="0" u="none" strike="noStrike" kern="1200" baseline="0" dirty="0">
                <a:effectLst/>
                <a:latin typeface="Trebuchet MS" panose="020B0603020202020204" pitchFamily="34" charset="0"/>
              </a:rPr>
              <a:t> (F)*	  	  2</a:t>
            </a:r>
            <a:endParaRPr lang="en-US" b="0" i="0" u="none" strike="noStrike" dirty="0">
              <a:effectLst/>
              <a:latin typeface="Arial" panose="020B0604020202020204" pitchFamily="34" charset="0"/>
            </a:endParaRPr>
          </a:p>
          <a:p>
            <a:pPr marL="0" indent="0">
              <a:buNone/>
            </a:pPr>
            <a:r>
              <a:rPr lang="en-US" dirty="0"/>
              <a:t>* </a:t>
            </a:r>
            <a:r>
              <a:rPr lang="en-US" dirty="0">
                <a:latin typeface="Trebuchet MS" panose="020B0603020202020204" pitchFamily="34" charset="0"/>
              </a:rPr>
              <a:t>Intercity Bus Operators</a:t>
            </a:r>
          </a:p>
        </p:txBody>
      </p:sp>
    </p:spTree>
    <p:extLst>
      <p:ext uri="{BB962C8B-B14F-4D97-AF65-F5344CB8AC3E}">
        <p14:creationId xmlns:p14="http://schemas.microsoft.com/office/powerpoint/2010/main" val="1884205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BEFB-E1B0-5ED2-D45B-4C24C637C409}"/>
              </a:ext>
            </a:extLst>
          </p:cNvPr>
          <p:cNvSpPr>
            <a:spLocks noGrp="1"/>
          </p:cNvSpPr>
          <p:nvPr>
            <p:ph type="title"/>
          </p:nvPr>
        </p:nvSpPr>
        <p:spPr>
          <a:xfrm>
            <a:off x="5279572" y="871146"/>
            <a:ext cx="6618514" cy="1402470"/>
          </a:xfrm>
        </p:spPr>
        <p:txBody>
          <a:bodyPr anchor="t">
            <a:normAutofit/>
          </a:bodyPr>
          <a:lstStyle/>
          <a:p>
            <a:pPr algn="ctr"/>
            <a:r>
              <a:rPr lang="en-US" sz="2800" dirty="0"/>
              <a:t>Project Partnership Spotlight </a:t>
            </a:r>
            <a:br>
              <a:rPr lang="en-US" sz="2800" dirty="0"/>
            </a:br>
            <a:r>
              <a:rPr lang="en-US" sz="2800" dirty="0"/>
              <a:t>Mount Zion Economic Community Center, Inc. </a:t>
            </a:r>
          </a:p>
        </p:txBody>
      </p:sp>
      <p:sp>
        <p:nvSpPr>
          <p:cNvPr id="16" name="Content Placeholder 7">
            <a:extLst>
              <a:ext uri="{FF2B5EF4-FFF2-40B4-BE49-F238E27FC236}">
                <a16:creationId xmlns:a16="http://schemas.microsoft.com/office/drawing/2014/main" id="{4938DB61-1FDD-5EF9-AEDE-C1B368AFFB57}"/>
              </a:ext>
            </a:extLst>
          </p:cNvPr>
          <p:cNvSpPr>
            <a:spLocks noGrp="1"/>
          </p:cNvSpPr>
          <p:nvPr>
            <p:ph idx="1"/>
          </p:nvPr>
        </p:nvSpPr>
        <p:spPr>
          <a:xfrm>
            <a:off x="5868556" y="2111829"/>
            <a:ext cx="6029529" cy="4354281"/>
          </a:xfrm>
        </p:spPr>
        <p:txBody>
          <a:bodyPr>
            <a:normAutofit lnSpcReduction="10000"/>
          </a:bodyPr>
          <a:lstStyle/>
          <a:p>
            <a:pPr>
              <a:buFont typeface="Wingdings" panose="05000000000000000000" pitchFamily="2" charset="2"/>
              <a:buChar char="v"/>
            </a:pPr>
            <a:r>
              <a:rPr lang="en-US" sz="2000" spc="-15" dirty="0">
                <a:solidFill>
                  <a:srgbClr val="000000"/>
                </a:solidFill>
                <a:effectLst/>
                <a:latin typeface="Times New Roman" panose="02020603050405020304" pitchFamily="18" charset="0"/>
                <a:ea typeface="Times New Roman" panose="02020603050405020304" pitchFamily="18" charset="0"/>
              </a:rPr>
              <a:t>Mount Zion (dba Community Transit (CT)is a non-profit </a:t>
            </a:r>
            <a:r>
              <a:rPr lang="en-US" sz="2000" spc="-15" dirty="0">
                <a:solidFill>
                  <a:srgbClr val="000000"/>
                </a:solidFill>
                <a:latin typeface="Times New Roman" panose="02020603050405020304" pitchFamily="18" charset="0"/>
                <a:ea typeface="Times New Roman" panose="02020603050405020304" pitchFamily="18" charset="0"/>
              </a:rPr>
              <a:t>organization that begin transportation services in 2008.  </a:t>
            </a:r>
          </a:p>
          <a:p>
            <a:pPr>
              <a:buFont typeface="Wingdings" panose="05000000000000000000" pitchFamily="2" charset="2"/>
              <a:buChar char="v"/>
            </a:pPr>
            <a:r>
              <a:rPr lang="en-US" sz="2000" spc="-15" dirty="0">
                <a:solidFill>
                  <a:srgbClr val="000000"/>
                </a:solidFill>
                <a:effectLst/>
                <a:latin typeface="Times New Roman" panose="02020603050405020304" pitchFamily="18" charset="0"/>
                <a:ea typeface="Times New Roman" panose="02020603050405020304" pitchFamily="18" charset="0"/>
              </a:rPr>
              <a:t>Service Type: Flexible</a:t>
            </a:r>
            <a:r>
              <a:rPr lang="en-US" sz="2000" spc="-15" dirty="0">
                <a:solidFill>
                  <a:srgbClr val="000000"/>
                </a:solidFill>
                <a:latin typeface="Times New Roman" panose="02020603050405020304" pitchFamily="18" charset="0"/>
                <a:ea typeface="Times New Roman" panose="02020603050405020304" pitchFamily="18" charset="0"/>
              </a:rPr>
              <a:t>/Demand Response </a:t>
            </a:r>
          </a:p>
          <a:p>
            <a:pPr>
              <a:buFont typeface="Wingdings" panose="05000000000000000000" pitchFamily="2" charset="2"/>
              <a:buChar char="v"/>
            </a:pPr>
            <a:r>
              <a:rPr lang="en-US" sz="2000" spc="-15" dirty="0">
                <a:solidFill>
                  <a:srgbClr val="000000"/>
                </a:solidFill>
                <a:effectLst/>
                <a:latin typeface="Times New Roman" panose="02020603050405020304" pitchFamily="18" charset="0"/>
                <a:ea typeface="Times New Roman" panose="02020603050405020304" pitchFamily="18" charset="0"/>
              </a:rPr>
              <a:t>Service Destinations: employment, education, medical, social services, recreation, grocery shopping etc. Also, non-emergency transportation for medical appointments, and medical prescriptions picked up (Medicaid)</a:t>
            </a:r>
          </a:p>
          <a:p>
            <a:pPr>
              <a:buFont typeface="Wingdings" panose="05000000000000000000" pitchFamily="2" charset="2"/>
              <a:buChar char="v"/>
            </a:pPr>
            <a:r>
              <a:rPr lang="en-US" sz="2000" spc="-15" dirty="0">
                <a:solidFill>
                  <a:srgbClr val="000000"/>
                </a:solidFill>
                <a:latin typeface="Times New Roman" panose="02020603050405020304" pitchFamily="18" charset="0"/>
                <a:ea typeface="Times New Roman" panose="02020603050405020304" pitchFamily="18" charset="0"/>
              </a:rPr>
              <a:t>Services Areas: Amite, Franklin, Lincoln, Pike and Wilkerson Counties</a:t>
            </a:r>
          </a:p>
          <a:p>
            <a:pPr>
              <a:buFont typeface="Wingdings" panose="05000000000000000000" pitchFamily="2" charset="2"/>
              <a:buChar char="v"/>
            </a:pPr>
            <a:r>
              <a:rPr lang="en-US" sz="2000" spc="-15" dirty="0">
                <a:solidFill>
                  <a:srgbClr val="000000"/>
                </a:solidFill>
                <a:latin typeface="Times New Roman" panose="02020603050405020304" pitchFamily="18" charset="0"/>
              </a:rPr>
              <a:t>Number of vehicles: 20 buses/vans, 12 ADA accessible</a:t>
            </a:r>
          </a:p>
          <a:p>
            <a:pPr>
              <a:buFont typeface="Wingdings" panose="05000000000000000000" pitchFamily="2" charset="2"/>
              <a:buChar char="v"/>
            </a:pPr>
            <a:r>
              <a:rPr lang="en-US" sz="2000" spc="-15" dirty="0">
                <a:solidFill>
                  <a:srgbClr val="000000"/>
                </a:solidFill>
                <a:latin typeface="Times New Roman" panose="02020603050405020304" pitchFamily="18" charset="0"/>
              </a:rPr>
              <a:t>Hours of Operation: Monday-Friday, 6:00 am-6:00 p.m. On call Sunday, Saturday. </a:t>
            </a:r>
            <a:endParaRPr lang="en-US" sz="2000" dirty="0"/>
          </a:p>
        </p:txBody>
      </p:sp>
      <p:pic>
        <p:nvPicPr>
          <p:cNvPr id="4" name="Content Placeholder 3" descr="A person and person getting into a van&#10;&#10;Description automatically generated">
            <a:extLst>
              <a:ext uri="{FF2B5EF4-FFF2-40B4-BE49-F238E27FC236}">
                <a16:creationId xmlns:a16="http://schemas.microsoft.com/office/drawing/2014/main" id="{B7517DEB-B4FB-168D-E6FF-04FD51F95719}"/>
              </a:ext>
            </a:extLst>
          </p:cNvPr>
          <p:cNvPicPr>
            <a:picLocks noChangeAspect="1"/>
          </p:cNvPicPr>
          <p:nvPr/>
        </p:nvPicPr>
        <p:blipFill rotWithShape="1">
          <a:blip r:embed="rId2"/>
          <a:srcRect r="-1" b="45"/>
          <a:stretch/>
        </p:blipFill>
        <p:spPr>
          <a:xfrm>
            <a:off x="-1" y="10"/>
            <a:ext cx="5151179" cy="6857990"/>
          </a:xfrm>
          <a:prstGeom prst="rect">
            <a:avLst/>
          </a:prstGeom>
        </p:spPr>
      </p:pic>
    </p:spTree>
    <p:extLst>
      <p:ext uri="{BB962C8B-B14F-4D97-AF65-F5344CB8AC3E}">
        <p14:creationId xmlns:p14="http://schemas.microsoft.com/office/powerpoint/2010/main" val="3290148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B927-2425-63C1-3983-4F8A4FCE37BC}"/>
              </a:ext>
            </a:extLst>
          </p:cNvPr>
          <p:cNvSpPr>
            <a:spLocks noGrp="1"/>
          </p:cNvSpPr>
          <p:nvPr>
            <p:ph type="title"/>
          </p:nvPr>
        </p:nvSpPr>
        <p:spPr>
          <a:xfrm>
            <a:off x="314068" y="815265"/>
            <a:ext cx="6002912" cy="778140"/>
          </a:xfrm>
        </p:spPr>
        <p:txBody>
          <a:bodyPr anchor="b">
            <a:normAutofit/>
          </a:bodyPr>
          <a:lstStyle/>
          <a:p>
            <a:pPr algn="ctr"/>
            <a:r>
              <a:rPr lang="en-US" sz="3200" dirty="0"/>
              <a:t>Partnership and Service</a:t>
            </a:r>
          </a:p>
        </p:txBody>
      </p:sp>
      <p:sp>
        <p:nvSpPr>
          <p:cNvPr id="8" name="Content Placeholder 7">
            <a:extLst>
              <a:ext uri="{FF2B5EF4-FFF2-40B4-BE49-F238E27FC236}">
                <a16:creationId xmlns:a16="http://schemas.microsoft.com/office/drawing/2014/main" id="{4BE2A5BF-9468-8EA8-E6F0-CC4174386EBC}"/>
              </a:ext>
            </a:extLst>
          </p:cNvPr>
          <p:cNvSpPr>
            <a:spLocks noGrp="1"/>
          </p:cNvSpPr>
          <p:nvPr>
            <p:ph idx="1"/>
          </p:nvPr>
        </p:nvSpPr>
        <p:spPr>
          <a:xfrm>
            <a:off x="942704" y="1933519"/>
            <a:ext cx="5133702" cy="3344092"/>
          </a:xfrm>
        </p:spPr>
        <p:txBody>
          <a:bodyPr anchor="t">
            <a:normAutofit/>
          </a:bodyPr>
          <a:lstStyle/>
          <a:p>
            <a:pPr marL="0" indent="0">
              <a:buNone/>
            </a:pPr>
            <a:r>
              <a:rPr lang="en-US" sz="2000" dirty="0"/>
              <a:t>New service announcement in the Enterprise Newspaper for Summit, MS</a:t>
            </a:r>
          </a:p>
          <a:p>
            <a:pPr marL="0" indent="0">
              <a:buNone/>
            </a:pPr>
            <a:endParaRPr lang="en-US" sz="2000" dirty="0"/>
          </a:p>
          <a:p>
            <a:pPr marL="0" indent="0">
              <a:buNone/>
            </a:pPr>
            <a:r>
              <a:rPr lang="en-US" sz="2000" dirty="0"/>
              <a:t>Flexible-service routes for affordable housing complexes: </a:t>
            </a:r>
          </a:p>
          <a:p>
            <a:pPr>
              <a:buFont typeface="Wingdings" panose="05000000000000000000" pitchFamily="2" charset="2"/>
              <a:buChar char="v"/>
            </a:pPr>
            <a:r>
              <a:rPr lang="en-US" sz="2000" dirty="0" err="1"/>
              <a:t>Shadowood</a:t>
            </a:r>
            <a:r>
              <a:rPr lang="en-US" sz="2000" dirty="0"/>
              <a:t> Apartment 1 &amp; 2</a:t>
            </a:r>
          </a:p>
          <a:p>
            <a:pPr>
              <a:buFont typeface="Wingdings" panose="05000000000000000000" pitchFamily="2" charset="2"/>
              <a:buChar char="v"/>
            </a:pPr>
            <a:r>
              <a:rPr lang="en-US" sz="2000" dirty="0"/>
              <a:t>Summit Apartments</a:t>
            </a:r>
          </a:p>
        </p:txBody>
      </p:sp>
      <p:pic>
        <p:nvPicPr>
          <p:cNvPr id="4" name="Content Placeholder 3">
            <a:extLst>
              <a:ext uri="{FF2B5EF4-FFF2-40B4-BE49-F238E27FC236}">
                <a16:creationId xmlns:a16="http://schemas.microsoft.com/office/drawing/2014/main" id="{C17325C5-8951-829F-BDEC-C8BF17F70E0F}"/>
              </a:ext>
            </a:extLst>
          </p:cNvPr>
          <p:cNvPicPr>
            <a:picLocks noChangeAspect="1"/>
          </p:cNvPicPr>
          <p:nvPr/>
        </p:nvPicPr>
        <p:blipFill rotWithShape="1">
          <a:blip r:embed="rId2" r:link="rId4">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16250" t="943" r="23750" b="4088"/>
          <a:stretch>
            <a:fillRect/>
          </a:stretch>
        </p:blipFill>
        <p:spPr bwMode="auto">
          <a:xfrm>
            <a:off x="7270618" y="281068"/>
            <a:ext cx="3805269" cy="6295864"/>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1559835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10;&#10;Description automatically generated">
            <a:extLst>
              <a:ext uri="{FF2B5EF4-FFF2-40B4-BE49-F238E27FC236}">
                <a16:creationId xmlns:a16="http://schemas.microsoft.com/office/drawing/2014/main" id="{CE9EFA7B-AC34-64C2-8CC5-D7A336C61578}"/>
              </a:ext>
            </a:extLst>
          </p:cNvPr>
          <p:cNvPicPr>
            <a:picLocks noChangeAspect="1"/>
          </p:cNvPicPr>
          <p:nvPr/>
        </p:nvPicPr>
        <p:blipFill rotWithShape="1">
          <a:blip r:embed="rId2">
            <a:extLst>
              <a:ext uri="{28A0092B-C50C-407E-A947-70E740481C1C}">
                <a14:useLocalDpi xmlns:a14="http://schemas.microsoft.com/office/drawing/2010/main" val="0"/>
              </a:ext>
            </a:extLst>
          </a:blip>
          <a:srcRect r="6258"/>
          <a:stretch/>
        </p:blipFill>
        <p:spPr bwMode="auto">
          <a:xfrm>
            <a:off x="206830" y="721452"/>
            <a:ext cx="4126896" cy="5836101"/>
          </a:xfrm>
          <a:prstGeom prst="rect">
            <a:avLst/>
          </a:prstGeom>
          <a:noFill/>
        </p:spPr>
      </p:pic>
      <p:pic>
        <p:nvPicPr>
          <p:cNvPr id="5" name="Content Placeholder 4">
            <a:extLst>
              <a:ext uri="{FF2B5EF4-FFF2-40B4-BE49-F238E27FC236}">
                <a16:creationId xmlns:a16="http://schemas.microsoft.com/office/drawing/2014/main" id="{BA4DB452-8421-2AB8-7A72-36AD8F5B355E}"/>
              </a:ext>
            </a:extLst>
          </p:cNvPr>
          <p:cNvPicPr>
            <a:picLocks noChangeAspect="1"/>
          </p:cNvPicPr>
          <p:nvPr/>
        </p:nvPicPr>
        <p:blipFill rotWithShape="1">
          <a:blip r:embed="rId3"/>
          <a:srcRect r="6231" b="-2"/>
          <a:stretch/>
        </p:blipFill>
        <p:spPr>
          <a:xfrm>
            <a:off x="4351752" y="721452"/>
            <a:ext cx="3969227" cy="6016008"/>
          </a:xfrm>
          <a:prstGeom prst="rect">
            <a:avLst/>
          </a:prstGeom>
        </p:spPr>
      </p:pic>
      <p:sp>
        <p:nvSpPr>
          <p:cNvPr id="24" name="Content Placeholder 23">
            <a:extLst>
              <a:ext uri="{FF2B5EF4-FFF2-40B4-BE49-F238E27FC236}">
                <a16:creationId xmlns:a16="http://schemas.microsoft.com/office/drawing/2014/main" id="{B3B18B71-9022-3A25-CEF1-C734708AAE09}"/>
              </a:ext>
            </a:extLst>
          </p:cNvPr>
          <p:cNvSpPr>
            <a:spLocks noGrp="1"/>
          </p:cNvSpPr>
          <p:nvPr>
            <p:ph idx="1"/>
          </p:nvPr>
        </p:nvSpPr>
        <p:spPr>
          <a:xfrm>
            <a:off x="8636358" y="2500819"/>
            <a:ext cx="3240264" cy="3447832"/>
          </a:xfrm>
        </p:spPr>
        <p:txBody>
          <a:bodyPr anchor="t">
            <a:normAutofit/>
          </a:bodyPr>
          <a:lstStyle/>
          <a:p>
            <a:pPr marL="0" indent="0" algn="ctr">
              <a:buNone/>
            </a:pPr>
            <a:r>
              <a:rPr lang="en-US" b="1" dirty="0"/>
              <a:t>Transportation on the Move</a:t>
            </a:r>
          </a:p>
          <a:p>
            <a:pPr marL="0" indent="0">
              <a:buNone/>
            </a:pPr>
            <a:endParaRPr lang="en-US" sz="2000" dirty="0"/>
          </a:p>
          <a:p>
            <a:pPr marL="0" indent="0">
              <a:buNone/>
            </a:pPr>
            <a:r>
              <a:rPr lang="en-US" sz="2000" dirty="0"/>
              <a:t>Community Transit Stop at a Housing Complex in Summit, MS </a:t>
            </a:r>
          </a:p>
        </p:txBody>
      </p:sp>
    </p:spTree>
    <p:extLst>
      <p:ext uri="{BB962C8B-B14F-4D97-AF65-F5344CB8AC3E}">
        <p14:creationId xmlns:p14="http://schemas.microsoft.com/office/powerpoint/2010/main" val="30503334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7">
            <a:extLst>
              <a:ext uri="{FF2B5EF4-FFF2-40B4-BE49-F238E27FC236}">
                <a16:creationId xmlns:a16="http://schemas.microsoft.com/office/drawing/2014/main" id="{1EE8F6D5-E2E5-635D-8794-35E4D8A2A323}"/>
              </a:ext>
            </a:extLst>
          </p:cNvPr>
          <p:cNvGraphicFramePr>
            <a:graphicFrameLocks noGrp="1" noChangeAspect="1"/>
          </p:cNvGraphicFramePr>
          <p:nvPr>
            <p:ph idx="1"/>
          </p:nvPr>
        </p:nvGraphicFramePr>
        <p:xfrm>
          <a:off x="5900057" y="1214847"/>
          <a:ext cx="5018313" cy="5661166"/>
        </p:xfrm>
        <a:graphic>
          <a:graphicData uri="http://schemas.openxmlformats.org/presentationml/2006/ole">
            <mc:AlternateContent xmlns:mc="http://schemas.openxmlformats.org/markup-compatibility/2006">
              <mc:Choice xmlns:v="urn:schemas-microsoft-com:vml" Requires="v">
                <p:oleObj name="Acrobat Document" r:id="rId2" imgW="5829212" imgH="7543800" progId="Acrobat.Document.11">
                  <p:embed/>
                </p:oleObj>
              </mc:Choice>
              <mc:Fallback>
                <p:oleObj name="Acrobat Document" r:id="rId2" imgW="5829212" imgH="7543800" progId="Acrobat.Document.11">
                  <p:embed/>
                  <p:pic>
                    <p:nvPicPr>
                      <p:cNvPr id="4" name="Picture Placeholder 7">
                        <a:extLst>
                          <a:ext uri="{FF2B5EF4-FFF2-40B4-BE49-F238E27FC236}">
                            <a16:creationId xmlns:a16="http://schemas.microsoft.com/office/drawing/2014/main" id="{1EE8F6D5-E2E5-635D-8794-35E4D8A2A323}"/>
                          </a:ext>
                        </a:extLst>
                      </p:cNvPr>
                      <p:cNvPicPr/>
                      <p:nvPr/>
                    </p:nvPicPr>
                    <p:blipFill>
                      <a:blip r:embed="rId3"/>
                      <a:stretch>
                        <a:fillRect/>
                      </a:stretch>
                    </p:blipFill>
                    <p:spPr>
                      <a:xfrm>
                        <a:off x="5900057" y="1214847"/>
                        <a:ext cx="5018313" cy="5661166"/>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9F96D3E-3C7A-6589-5DAE-DD1732C7D87E}"/>
              </a:ext>
            </a:extLst>
          </p:cNvPr>
          <p:cNvSpPr>
            <a:spLocks noGrp="1"/>
          </p:cNvSpPr>
          <p:nvPr>
            <p:ph type="title"/>
          </p:nvPr>
        </p:nvSpPr>
        <p:spPr>
          <a:xfrm>
            <a:off x="239486" y="953817"/>
            <a:ext cx="11832771" cy="731519"/>
          </a:xfrm>
        </p:spPr>
        <p:txBody>
          <a:bodyPr>
            <a:normAutofit fontScale="90000"/>
          </a:bodyPr>
          <a:lstStyle/>
          <a:p>
            <a:r>
              <a:rPr lang="en-US" sz="3600" dirty="0"/>
              <a:t>How to Connect to Mobility Options – Regional Mobility Managers?</a:t>
            </a:r>
          </a:p>
        </p:txBody>
      </p:sp>
      <p:sp>
        <p:nvSpPr>
          <p:cNvPr id="5" name="TextBox 4">
            <a:extLst>
              <a:ext uri="{FF2B5EF4-FFF2-40B4-BE49-F238E27FC236}">
                <a16:creationId xmlns:a16="http://schemas.microsoft.com/office/drawing/2014/main" id="{23B65024-A738-91AE-9DE9-3D33FF39F616}"/>
              </a:ext>
            </a:extLst>
          </p:cNvPr>
          <p:cNvSpPr txBox="1"/>
          <p:nvPr/>
        </p:nvSpPr>
        <p:spPr>
          <a:xfrm>
            <a:off x="119743" y="1506273"/>
            <a:ext cx="6058989" cy="5078313"/>
          </a:xfrm>
          <a:prstGeom prst="rect">
            <a:avLst/>
          </a:prstGeom>
          <a:noFill/>
        </p:spPr>
        <p:txBody>
          <a:bodyPr wrap="square" rtlCol="0">
            <a:spAutoFit/>
          </a:bodyPr>
          <a:lstStyle/>
          <a:p>
            <a:endParaRPr lang="en-US" dirty="0"/>
          </a:p>
          <a:p>
            <a:r>
              <a:rPr lang="en-US" dirty="0"/>
              <a:t>Delta Rides – Doris Green, Calvin Glover</a:t>
            </a:r>
          </a:p>
          <a:p>
            <a:r>
              <a:rPr lang="en-US" dirty="0"/>
              <a:t>662-846-6161</a:t>
            </a:r>
          </a:p>
          <a:p>
            <a:endParaRPr lang="en-US" dirty="0"/>
          </a:p>
          <a:p>
            <a:r>
              <a:rPr lang="en-US" dirty="0"/>
              <a:t>EZTAG – Jessica Martinez </a:t>
            </a:r>
          </a:p>
          <a:p>
            <a:r>
              <a:rPr lang="en-US" dirty="0"/>
              <a:t>601-650-7429/601-504-0415</a:t>
            </a:r>
          </a:p>
          <a:p>
            <a:endParaRPr lang="en-US" dirty="0"/>
          </a:p>
          <a:p>
            <a:r>
              <a:rPr lang="en-US" dirty="0"/>
              <a:t>NITA -  Tonya Rhea Murphree </a:t>
            </a:r>
          </a:p>
          <a:p>
            <a:r>
              <a:rPr lang="en-US" dirty="0"/>
              <a:t>662-816-5209/662-234-3540</a:t>
            </a:r>
          </a:p>
          <a:p>
            <a:endParaRPr lang="en-US" dirty="0"/>
          </a:p>
          <a:p>
            <a:r>
              <a:rPr lang="en-US" dirty="0"/>
              <a:t>SMART – Lovie Martin/Michele Johnson</a:t>
            </a:r>
          </a:p>
          <a:p>
            <a:r>
              <a:rPr lang="en-US" dirty="0"/>
              <a:t>601-445-7568/601-402-5082/601-437-3063</a:t>
            </a:r>
          </a:p>
          <a:p>
            <a:endParaRPr lang="en-US" dirty="0"/>
          </a:p>
          <a:p>
            <a:r>
              <a:rPr lang="en-US" dirty="0"/>
              <a:t>Southern Connect – Donna Bailey, Kevin Hollingsworth</a:t>
            </a:r>
          </a:p>
          <a:p>
            <a:r>
              <a:rPr lang="en-US" dirty="0"/>
              <a:t>601-682-0701/601-788-2599</a:t>
            </a:r>
          </a:p>
          <a:p>
            <a:endParaRPr lang="en-US" dirty="0"/>
          </a:p>
          <a:p>
            <a:r>
              <a:rPr lang="en-US" dirty="0"/>
              <a:t>TRANSCON – Machelle Kyles, </a:t>
            </a:r>
            <a:r>
              <a:rPr lang="en-US" dirty="0" err="1"/>
              <a:t>Atesa</a:t>
            </a:r>
            <a:r>
              <a:rPr lang="en-US" dirty="0"/>
              <a:t> McKinney</a:t>
            </a:r>
          </a:p>
          <a:p>
            <a:r>
              <a:rPr lang="en-US" dirty="0"/>
              <a:t>60-960-0719/601-218-7674/601-665-2966</a:t>
            </a:r>
          </a:p>
        </p:txBody>
      </p:sp>
    </p:spTree>
    <p:extLst>
      <p:ext uri="{BB962C8B-B14F-4D97-AF65-F5344CB8AC3E}">
        <p14:creationId xmlns:p14="http://schemas.microsoft.com/office/powerpoint/2010/main" val="15748934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5DB1-371A-A364-18FF-785134A84F86}"/>
              </a:ext>
            </a:extLst>
          </p:cNvPr>
          <p:cNvSpPr>
            <a:spLocks noGrp="1"/>
          </p:cNvSpPr>
          <p:nvPr>
            <p:ph type="ctrTitle"/>
          </p:nvPr>
        </p:nvSpPr>
        <p:spPr/>
        <p:txBody>
          <a:bodyPr/>
          <a:lstStyle/>
          <a:p>
            <a:r>
              <a:rPr lang="en-US" dirty="0"/>
              <a:t>Test Your Knowledge </a:t>
            </a:r>
          </a:p>
        </p:txBody>
      </p:sp>
    </p:spTree>
    <p:extLst>
      <p:ext uri="{BB962C8B-B14F-4D97-AF65-F5344CB8AC3E}">
        <p14:creationId xmlns:p14="http://schemas.microsoft.com/office/powerpoint/2010/main" val="2630211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DD0AE-F2EB-F166-1146-32A715CEEBA0}"/>
              </a:ext>
            </a:extLst>
          </p:cNvPr>
          <p:cNvSpPr>
            <a:spLocks noGrp="1"/>
          </p:cNvSpPr>
          <p:nvPr>
            <p:ph idx="1"/>
          </p:nvPr>
        </p:nvSpPr>
        <p:spPr>
          <a:xfrm>
            <a:off x="838200" y="990600"/>
            <a:ext cx="10515600" cy="5186362"/>
          </a:xfrm>
        </p:spPr>
        <p:txBody>
          <a:bodyPr/>
          <a:lstStyle/>
          <a:p>
            <a:r>
              <a:rPr lang="en-US" dirty="0"/>
              <a:t>After conducting a market study, Sunset Properties decided that it will be best to develop their HOME-ARP affordable housing units in Meridian. Additional research indicates that there are limited or no access to public transportation in the area.  </a:t>
            </a:r>
          </a:p>
          <a:p>
            <a:r>
              <a:rPr lang="en-US" dirty="0"/>
              <a:t>What agency and resources can Sunset Properties connect with to address transportation in their housing plan?</a:t>
            </a:r>
          </a:p>
          <a:p>
            <a:endParaRPr lang="en-US" dirty="0"/>
          </a:p>
          <a:p>
            <a:r>
              <a:rPr lang="en-US" b="1" dirty="0" err="1"/>
              <a:t>MDoT</a:t>
            </a:r>
            <a:r>
              <a:rPr lang="en-US" b="1" dirty="0"/>
              <a:t> Transit Services, HOME-ARP transpiration </a:t>
            </a:r>
          </a:p>
          <a:p>
            <a:endParaRPr lang="en-US" dirty="0"/>
          </a:p>
        </p:txBody>
      </p:sp>
    </p:spTree>
    <p:extLst>
      <p:ext uri="{BB962C8B-B14F-4D97-AF65-F5344CB8AC3E}">
        <p14:creationId xmlns:p14="http://schemas.microsoft.com/office/powerpoint/2010/main" val="193339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4AC-00DD-BF67-2C3B-DF52A92EFCC3}"/>
              </a:ext>
            </a:extLst>
          </p:cNvPr>
          <p:cNvSpPr>
            <a:spLocks noGrp="1"/>
          </p:cNvSpPr>
          <p:nvPr>
            <p:ph type="ctrTitle"/>
          </p:nvPr>
        </p:nvSpPr>
        <p:spPr>
          <a:xfrm>
            <a:off x="1524000" y="2002205"/>
            <a:ext cx="9144000" cy="2387600"/>
          </a:xfrm>
        </p:spPr>
        <p:txBody>
          <a:bodyPr/>
          <a:lstStyle/>
          <a:p>
            <a:r>
              <a:rPr lang="en-US" dirty="0"/>
              <a:t>HOME ARP Program Overview</a:t>
            </a:r>
          </a:p>
        </p:txBody>
      </p:sp>
    </p:spTree>
    <p:extLst>
      <p:ext uri="{BB962C8B-B14F-4D97-AF65-F5344CB8AC3E}">
        <p14:creationId xmlns:p14="http://schemas.microsoft.com/office/powerpoint/2010/main" val="1456540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DCAE-F1A0-AD1E-251B-73FB20EF9239}"/>
              </a:ext>
            </a:extLst>
          </p:cNvPr>
          <p:cNvSpPr>
            <a:spLocks noGrp="1"/>
          </p:cNvSpPr>
          <p:nvPr>
            <p:ph type="title"/>
          </p:nvPr>
        </p:nvSpPr>
        <p:spPr>
          <a:xfrm>
            <a:off x="761840" y="1138265"/>
            <a:ext cx="4544762" cy="1401183"/>
          </a:xfrm>
        </p:spPr>
        <p:txBody>
          <a:bodyPr anchor="t">
            <a:normAutofit/>
          </a:bodyPr>
          <a:lstStyle/>
          <a:p>
            <a:r>
              <a:rPr lang="en-US" sz="3200" dirty="0"/>
              <a:t>For additional Information </a:t>
            </a:r>
          </a:p>
        </p:txBody>
      </p:sp>
      <p:sp>
        <p:nvSpPr>
          <p:cNvPr id="3" name="Content Placeholder 2">
            <a:extLst>
              <a:ext uri="{FF2B5EF4-FFF2-40B4-BE49-F238E27FC236}">
                <a16:creationId xmlns:a16="http://schemas.microsoft.com/office/drawing/2014/main" id="{5D8B0ADE-57EF-1208-5D01-B60F367BA8CC}"/>
              </a:ext>
            </a:extLst>
          </p:cNvPr>
          <p:cNvSpPr>
            <a:spLocks noGrp="1"/>
          </p:cNvSpPr>
          <p:nvPr>
            <p:ph idx="1"/>
          </p:nvPr>
        </p:nvSpPr>
        <p:spPr>
          <a:xfrm>
            <a:off x="761839" y="2116264"/>
            <a:ext cx="4892341" cy="4485872"/>
          </a:xfrm>
        </p:spPr>
        <p:txBody>
          <a:bodyPr>
            <a:normAutofit fontScale="85000" lnSpcReduction="10000"/>
          </a:bodyPr>
          <a:lstStyle/>
          <a:p>
            <a:pPr>
              <a:buNone/>
            </a:pPr>
            <a:endParaRPr lang="en-US" sz="1700" b="1" dirty="0"/>
          </a:p>
          <a:p>
            <a:pPr>
              <a:buNone/>
            </a:pPr>
            <a:r>
              <a:rPr lang="en-US" sz="1700" b="1" dirty="0"/>
              <a:t>MDOT</a:t>
            </a:r>
          </a:p>
          <a:p>
            <a:pPr>
              <a:buNone/>
            </a:pPr>
            <a:r>
              <a:rPr lang="en-US" sz="1700" dirty="0"/>
              <a:t>MS Department of Transportation</a:t>
            </a:r>
          </a:p>
          <a:p>
            <a:pPr>
              <a:buNone/>
            </a:pPr>
            <a:r>
              <a:rPr lang="en-US" sz="1700" dirty="0"/>
              <a:t>P.O. Box 1850 </a:t>
            </a:r>
          </a:p>
          <a:p>
            <a:pPr>
              <a:buNone/>
            </a:pPr>
            <a:r>
              <a:rPr lang="en-US" sz="1700" dirty="0"/>
              <a:t>Jackson, MS 39215-1850</a:t>
            </a:r>
          </a:p>
          <a:p>
            <a:pPr>
              <a:buNone/>
            </a:pPr>
            <a:r>
              <a:rPr lang="en-US" sz="1700" dirty="0"/>
              <a:t>601-359-7800</a:t>
            </a:r>
          </a:p>
          <a:p>
            <a:pPr lvl="4" eaLnBrk="1" hangingPunct="1">
              <a:buFont typeface="Wingdings" pitchFamily="2" charset="2"/>
              <a:buNone/>
            </a:pPr>
            <a:endParaRPr lang="en-US" sz="1700" dirty="0"/>
          </a:p>
          <a:p>
            <a:pPr>
              <a:buNone/>
            </a:pPr>
            <a:r>
              <a:rPr lang="en-US" sz="1700" dirty="0"/>
              <a:t>Shirley Wilson, Public Transit Director</a:t>
            </a:r>
          </a:p>
          <a:p>
            <a:pPr>
              <a:buNone/>
            </a:pPr>
            <a:r>
              <a:rPr lang="en-US" sz="1700" dirty="0"/>
              <a:t>e-mail: </a:t>
            </a:r>
            <a:r>
              <a:rPr lang="en-US" sz="1700" i="1" u="sng" dirty="0">
                <a:hlinkClick r:id="rId2"/>
              </a:rPr>
              <a:t>swilson@mdot.ms.gov</a:t>
            </a:r>
            <a:r>
              <a:rPr lang="en-US" sz="1700" i="1" u="sng" dirty="0"/>
              <a:t> </a:t>
            </a:r>
          </a:p>
          <a:p>
            <a:pPr>
              <a:buFont typeface="Wingdings" pitchFamily="2" charset="2"/>
              <a:buNone/>
            </a:pPr>
            <a:r>
              <a:rPr lang="en-US" sz="1700" dirty="0"/>
              <a:t>Dr. Charles R. Husband – Program Specialist Team Leader</a:t>
            </a:r>
          </a:p>
          <a:p>
            <a:pPr>
              <a:buFont typeface="Wingdings" pitchFamily="2" charset="2"/>
              <a:buNone/>
            </a:pPr>
            <a:r>
              <a:rPr lang="en-US" sz="1700" dirty="0"/>
              <a:t>e-mail: </a:t>
            </a:r>
            <a:r>
              <a:rPr lang="en-US" sz="1700" u="sng" dirty="0">
                <a:hlinkClick r:id="rId3"/>
              </a:rPr>
              <a:t>chusband@mdot.ms.gov</a:t>
            </a:r>
            <a:endParaRPr lang="en-US" sz="1700" u="sng" dirty="0"/>
          </a:p>
          <a:p>
            <a:pPr>
              <a:buFont typeface="Wingdings" pitchFamily="2" charset="2"/>
              <a:buNone/>
            </a:pPr>
            <a:endParaRPr lang="en-US" sz="1700" u="sng" dirty="0"/>
          </a:p>
          <a:p>
            <a:pPr>
              <a:buFont typeface="Wingdings" pitchFamily="2" charset="2"/>
              <a:buNone/>
            </a:pPr>
            <a:r>
              <a:rPr lang="en-US" sz="1700" b="1" dirty="0"/>
              <a:t>MHC</a:t>
            </a:r>
          </a:p>
          <a:p>
            <a:pPr>
              <a:buFont typeface="Wingdings" pitchFamily="2" charset="2"/>
              <a:buNone/>
            </a:pPr>
            <a:r>
              <a:rPr lang="en-US" sz="1700" dirty="0"/>
              <a:t>Tamara Stewart, VP Federal Grants</a:t>
            </a:r>
          </a:p>
          <a:p>
            <a:pPr>
              <a:buFont typeface="Wingdings" pitchFamily="2" charset="2"/>
              <a:buNone/>
            </a:pPr>
            <a:r>
              <a:rPr lang="en-US" sz="1700" dirty="0"/>
              <a:t>e-mail: </a:t>
            </a:r>
            <a:r>
              <a:rPr lang="en-US" sz="1700" dirty="0">
                <a:hlinkClick r:id="rId4"/>
              </a:rPr>
              <a:t>tamara.stewart@mshc.com</a:t>
            </a:r>
            <a:endParaRPr lang="en-US" sz="1700" dirty="0"/>
          </a:p>
          <a:p>
            <a:pPr>
              <a:buFont typeface="Wingdings" pitchFamily="2" charset="2"/>
              <a:buNone/>
            </a:pPr>
            <a:endParaRPr lang="en-US" sz="1700" dirty="0"/>
          </a:p>
          <a:p>
            <a:endParaRPr lang="en-US" sz="1700" dirty="0"/>
          </a:p>
        </p:txBody>
      </p:sp>
      <p:pic>
        <p:nvPicPr>
          <p:cNvPr id="6" name="Picture 5">
            <a:extLst>
              <a:ext uri="{FF2B5EF4-FFF2-40B4-BE49-F238E27FC236}">
                <a16:creationId xmlns:a16="http://schemas.microsoft.com/office/drawing/2014/main" id="{7CBA1F0D-51D8-711B-0193-541F0DD59AFE}"/>
              </a:ext>
            </a:extLst>
          </p:cNvPr>
          <p:cNvPicPr>
            <a:picLocks noChangeAspect="1"/>
          </p:cNvPicPr>
          <p:nvPr/>
        </p:nvPicPr>
        <p:blipFill>
          <a:blip r:embed="rId5"/>
          <a:stretch>
            <a:fillRect/>
          </a:stretch>
        </p:blipFill>
        <p:spPr>
          <a:xfrm>
            <a:off x="6778303" y="1847817"/>
            <a:ext cx="4542799" cy="2237328"/>
          </a:xfrm>
          <a:prstGeom prst="rect">
            <a:avLst/>
          </a:prstGeom>
        </p:spPr>
      </p:pic>
      <p:pic>
        <p:nvPicPr>
          <p:cNvPr id="5" name="Picture 4" descr="A blue and black logo&#10;&#10;Description automatically generated">
            <a:extLst>
              <a:ext uri="{FF2B5EF4-FFF2-40B4-BE49-F238E27FC236}">
                <a16:creationId xmlns:a16="http://schemas.microsoft.com/office/drawing/2014/main" id="{28B3B162-C7DC-49CF-A654-3E98A941C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7822" y="4383520"/>
            <a:ext cx="5067519" cy="2027008"/>
          </a:xfrm>
          <a:prstGeom prst="rect">
            <a:avLst/>
          </a:prstGeom>
        </p:spPr>
      </p:pic>
    </p:spTree>
    <p:extLst>
      <p:ext uri="{BB962C8B-B14F-4D97-AF65-F5344CB8AC3E}">
        <p14:creationId xmlns:p14="http://schemas.microsoft.com/office/powerpoint/2010/main" val="200816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DBF8-9236-C511-E4A3-51030D5EDDBB}"/>
              </a:ext>
            </a:extLst>
          </p:cNvPr>
          <p:cNvSpPr>
            <a:spLocks noGrp="1"/>
          </p:cNvSpPr>
          <p:nvPr>
            <p:ph type="title"/>
          </p:nvPr>
        </p:nvSpPr>
        <p:spPr>
          <a:xfrm>
            <a:off x="838200" y="919534"/>
            <a:ext cx="10515600" cy="1009934"/>
          </a:xfrm>
        </p:spPr>
        <p:txBody>
          <a:bodyPr/>
          <a:lstStyle/>
          <a:p>
            <a:r>
              <a:rPr lang="en-US" dirty="0"/>
              <a:t>QP: Eligible Population</a:t>
            </a:r>
          </a:p>
        </p:txBody>
      </p:sp>
      <p:sp>
        <p:nvSpPr>
          <p:cNvPr id="3" name="Content Placeholder 2">
            <a:extLst>
              <a:ext uri="{FF2B5EF4-FFF2-40B4-BE49-F238E27FC236}">
                <a16:creationId xmlns:a16="http://schemas.microsoft.com/office/drawing/2014/main" id="{42E52E6F-7293-C4B9-CA64-7ACF2ADDB771}"/>
              </a:ext>
            </a:extLst>
          </p:cNvPr>
          <p:cNvSpPr>
            <a:spLocks noGrp="1"/>
          </p:cNvSpPr>
          <p:nvPr>
            <p:ph idx="1"/>
          </p:nvPr>
        </p:nvSpPr>
        <p:spPr>
          <a:xfrm>
            <a:off x="838200" y="1929468"/>
            <a:ext cx="10515600" cy="4576107"/>
          </a:xfrm>
        </p:spPr>
        <p:txBody>
          <a:bodyPr>
            <a:normAutofit lnSpcReduction="10000"/>
          </a:bodyPr>
          <a:lstStyle/>
          <a:p>
            <a:pPr marL="514350" indent="-514350">
              <a:buFont typeface="+mj-lt"/>
              <a:buAutoNum type="arabicPeriod"/>
            </a:pPr>
            <a:r>
              <a:rPr lang="en-US" dirty="0"/>
              <a:t>Homeless</a:t>
            </a:r>
          </a:p>
          <a:p>
            <a:pPr marL="514350" indent="-514350">
              <a:buFont typeface="+mj-lt"/>
              <a:buAutoNum type="arabicPeriod"/>
            </a:pPr>
            <a:r>
              <a:rPr lang="en-US" dirty="0"/>
              <a:t>At Risk of Homelessness (30% AMI)</a:t>
            </a:r>
          </a:p>
          <a:p>
            <a:pPr marL="514350" indent="-514350">
              <a:buFont typeface="+mj-lt"/>
              <a:buAutoNum type="arabicPeriod"/>
            </a:pPr>
            <a:r>
              <a:rPr lang="en-US" dirty="0"/>
              <a:t>Fleeing/Attempting to Flee Domestic Violence, Dating Violence, Sexual Assault, Stalking, or Human Trafficking</a:t>
            </a:r>
          </a:p>
          <a:p>
            <a:pPr marL="971550" lvl="1" indent="-514350">
              <a:buFont typeface="+mj-lt"/>
              <a:buAutoNum type="arabicPeriod"/>
            </a:pPr>
            <a:r>
              <a:rPr lang="en-US" dirty="0"/>
              <a:t>Definitions from VAWA regulation at 24 CFR 5.2003, except</a:t>
            </a:r>
          </a:p>
          <a:p>
            <a:pPr marL="971550" lvl="1" indent="-514350">
              <a:buFont typeface="+mj-lt"/>
              <a:buAutoNum type="arabicPeriod"/>
            </a:pPr>
            <a:r>
              <a:rPr lang="en-US" dirty="0"/>
              <a:t>Human trafficking definition from Trafficking Victims Protection Act of 2000</a:t>
            </a:r>
          </a:p>
          <a:p>
            <a:pPr marL="514350" indent="-514350">
              <a:buFont typeface="+mj-lt"/>
              <a:buAutoNum type="arabicPeriod"/>
            </a:pPr>
            <a:r>
              <a:rPr lang="en-US" dirty="0"/>
              <a:t>Other Populations </a:t>
            </a:r>
          </a:p>
          <a:p>
            <a:pPr marL="971550" lvl="1" indent="-514350">
              <a:buFont typeface="+mj-lt"/>
              <a:buAutoNum type="arabicPeriod"/>
            </a:pPr>
            <a:r>
              <a:rPr lang="en-US" dirty="0"/>
              <a:t>Serve those with the Greatest Risk of Housing Instability</a:t>
            </a:r>
          </a:p>
          <a:p>
            <a:pPr marL="971550" lvl="1" indent="-514350">
              <a:buFont typeface="+mj-lt"/>
              <a:buAutoNum type="arabicPeriod"/>
            </a:pPr>
            <a:r>
              <a:rPr lang="en-US" dirty="0"/>
              <a:t>Serve those currently in short-term housing assistance programs and were homeless before receiving assistance.</a:t>
            </a:r>
          </a:p>
          <a:p>
            <a:pPr marL="971550" lvl="1" indent="-514350">
              <a:buFont typeface="+mj-lt"/>
              <a:buAutoNum type="arabicPeriod"/>
            </a:pPr>
            <a:r>
              <a:rPr lang="en-US" dirty="0"/>
              <a:t>Those was a housing burden (50% AMI)</a:t>
            </a:r>
          </a:p>
        </p:txBody>
      </p:sp>
    </p:spTree>
    <p:extLst>
      <p:ext uri="{BB962C8B-B14F-4D97-AF65-F5344CB8AC3E}">
        <p14:creationId xmlns:p14="http://schemas.microsoft.com/office/powerpoint/2010/main" val="351334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E240-DB3E-94E8-6036-448B2844560D}"/>
              </a:ext>
            </a:extLst>
          </p:cNvPr>
          <p:cNvSpPr>
            <a:spLocks noGrp="1"/>
          </p:cNvSpPr>
          <p:nvPr>
            <p:ph type="title"/>
          </p:nvPr>
        </p:nvSpPr>
        <p:spPr/>
        <p:txBody>
          <a:bodyPr anchor="ctr">
            <a:normAutofit/>
          </a:bodyPr>
          <a:lstStyle/>
          <a:p>
            <a:r>
              <a:rPr lang="en-US" sz="4000" b="1" dirty="0"/>
              <a:t>HOME-ARP Activities	</a:t>
            </a:r>
          </a:p>
        </p:txBody>
      </p:sp>
      <p:graphicFrame>
        <p:nvGraphicFramePr>
          <p:cNvPr id="5" name="Content Placeholder 2">
            <a:extLst>
              <a:ext uri="{FF2B5EF4-FFF2-40B4-BE49-F238E27FC236}">
                <a16:creationId xmlns:a16="http://schemas.microsoft.com/office/drawing/2014/main" id="{336F8E14-00E9-8D9F-D313-D9BF5F687057}"/>
              </a:ext>
            </a:extLst>
          </p:cNvPr>
          <p:cNvGraphicFramePr>
            <a:graphicFrameLocks noGrp="1"/>
          </p:cNvGraphicFramePr>
          <p:nvPr>
            <p:ph idx="1"/>
            <p:extLst>
              <p:ext uri="{D42A27DB-BD31-4B8C-83A1-F6EECF244321}">
                <p14:modId xmlns:p14="http://schemas.microsoft.com/office/powerpoint/2010/main" val="3200625942"/>
              </p:ext>
            </p:extLst>
          </p:nvPr>
        </p:nvGraphicFramePr>
        <p:xfrm>
          <a:off x="385894" y="2155971"/>
          <a:ext cx="10967906" cy="402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8429507"/>
      </p:ext>
    </p:extLst>
  </p:cSld>
  <p:clrMapOvr>
    <a:masterClrMapping/>
  </p:clrMapOvr>
</p:sld>
</file>

<file path=ppt/theme/theme1.xml><?xml version="1.0" encoding="utf-8"?>
<a:theme xmlns:a="http://schemas.openxmlformats.org/drawingml/2006/main" name="Office Theme">
  <a:themeElements>
    <a:clrScheme name="Conference 2024">
      <a:dk1>
        <a:srgbClr val="010B29"/>
      </a:dk1>
      <a:lt1>
        <a:sysClr val="window" lastClr="FFFFFF"/>
      </a:lt1>
      <a:dk2>
        <a:srgbClr val="0E2841"/>
      </a:dk2>
      <a:lt2>
        <a:srgbClr val="E8E8E8"/>
      </a:lt2>
      <a:accent1>
        <a:srgbClr val="2771A8"/>
      </a:accent1>
      <a:accent2>
        <a:srgbClr val="E2710A"/>
      </a:accent2>
      <a:accent3>
        <a:srgbClr val="BC3333"/>
      </a:accent3>
      <a:accent4>
        <a:srgbClr val="78CCBB"/>
      </a:accent4>
      <a:accent5>
        <a:srgbClr val="F7BB25"/>
      </a:accent5>
      <a:accent6>
        <a:srgbClr val="4EA72E"/>
      </a:accent6>
      <a:hlink>
        <a:srgbClr val="467886"/>
      </a:hlink>
      <a:folHlink>
        <a:srgbClr val="96607D"/>
      </a:folHlink>
    </a:clrScheme>
    <a:fontScheme name="MHC Template 2024">
      <a:majorFont>
        <a:latin typeface="Futura PT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1038</TotalTime>
  <Words>3369</Words>
  <Application>Microsoft Office PowerPoint</Application>
  <PresentationFormat>Widescreen</PresentationFormat>
  <Paragraphs>422</Paragraphs>
  <Slides>70</Slides>
  <Notes>0</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2" baseType="lpstr">
      <vt:lpstr>Aptos</vt:lpstr>
      <vt:lpstr>Arial</vt:lpstr>
      <vt:lpstr>Arial Black</vt:lpstr>
      <vt:lpstr>Futura PT Bold</vt:lpstr>
      <vt:lpstr>Google Sans</vt:lpstr>
      <vt:lpstr>proxima-nova</vt:lpstr>
      <vt:lpstr>Times New Roman</vt:lpstr>
      <vt:lpstr>Trebuchet MS</vt:lpstr>
      <vt:lpstr>Wingdings</vt:lpstr>
      <vt:lpstr>Wingdings 3</vt:lpstr>
      <vt:lpstr>Office Theme</vt:lpstr>
      <vt:lpstr>Acrobat Document</vt:lpstr>
      <vt:lpstr>PowerPoint Presentation</vt:lpstr>
      <vt:lpstr>Connecting the Dots, HOME-ARP Development and Services</vt:lpstr>
      <vt:lpstr>Why is HOME-ARP so unique?</vt:lpstr>
      <vt:lpstr>PowerPoint Presentation</vt:lpstr>
      <vt:lpstr>PowerPoint Presentation</vt:lpstr>
      <vt:lpstr>Program Silos </vt:lpstr>
      <vt:lpstr>HOME ARP Program Overview</vt:lpstr>
      <vt:lpstr>QP: Eligible Population</vt:lpstr>
      <vt:lpstr>HOME-ARP Activities </vt:lpstr>
      <vt:lpstr>Non-Congregate Shelter</vt:lpstr>
      <vt:lpstr>Supportive Services </vt:lpstr>
      <vt:lpstr>Rental Development </vt:lpstr>
      <vt:lpstr>Rental Development Rental Project Requirements </vt:lpstr>
      <vt:lpstr>Tenant Based Rental Assistance (TBRA)</vt:lpstr>
      <vt:lpstr>Program Differences and Similarities</vt:lpstr>
      <vt:lpstr>HOME-ARP QP vs Applicants for other Homeless Programs</vt:lpstr>
      <vt:lpstr>Differences between QPs, CoC, ESG Applicants </vt:lpstr>
      <vt:lpstr>Differences between HOME-ARP, CoC, ESG Housing and Services </vt:lpstr>
      <vt:lpstr>Connecting the Dots</vt:lpstr>
      <vt:lpstr>Beyond HOME-ARP</vt:lpstr>
      <vt:lpstr>Rental Development and Supportive Services, TBRA </vt:lpstr>
      <vt:lpstr>HOME-ARP Rental Development Challenges  </vt:lpstr>
      <vt:lpstr>HOME-ARP Rental Development Challenges</vt:lpstr>
      <vt:lpstr>Rental Development with Services   </vt:lpstr>
      <vt:lpstr>HOME-ARP Rental Development and Master Leasing </vt:lpstr>
      <vt:lpstr>Master Leasing and Rental Development</vt:lpstr>
      <vt:lpstr>TBRA and Rental Development </vt:lpstr>
      <vt:lpstr>Rental Development Beyond HOME-ARP</vt:lpstr>
      <vt:lpstr>Rental Development Beyond HOME-ARP</vt:lpstr>
      <vt:lpstr>Rental Development Beyond HOME-ARP</vt:lpstr>
      <vt:lpstr>Rental Development Beyond HOME-ARP</vt:lpstr>
      <vt:lpstr>Defining the relationship: Sponsor and Rental Property Developer </vt:lpstr>
      <vt:lpstr>Defining the relationship: Sponsor and Rental Property Developer </vt:lpstr>
      <vt:lpstr>Non-Congregate Shelter and HOME-ARP</vt:lpstr>
      <vt:lpstr>Non-Congregate Shelter</vt:lpstr>
      <vt:lpstr>NCS Admission and Occupancy </vt:lpstr>
      <vt:lpstr>NCS Options Following Minimum Use Period </vt:lpstr>
      <vt:lpstr>NCS with no changes</vt:lpstr>
      <vt:lpstr>Non-Congregate Shelter Beyond HOME-ARP</vt:lpstr>
      <vt:lpstr>Use as ESG NCS</vt:lpstr>
      <vt:lpstr>NCS Conversion to Housing </vt:lpstr>
      <vt:lpstr>NCS Conversion to Housing </vt:lpstr>
      <vt:lpstr>NCS and CoC Permanent Housing</vt:lpstr>
      <vt:lpstr>NCS: CoC PSH and Affordable Housed </vt:lpstr>
      <vt:lpstr>NCS Conversion to Affordable Housing </vt:lpstr>
      <vt:lpstr>Rental Development &amp; Supportive Services </vt:lpstr>
      <vt:lpstr>Supportive Services </vt:lpstr>
      <vt:lpstr>Outreach</vt:lpstr>
      <vt:lpstr>Case management </vt:lpstr>
      <vt:lpstr>Employment and Job Training: </vt:lpstr>
      <vt:lpstr>Transportation  </vt:lpstr>
      <vt:lpstr>Test Your knowledge </vt:lpstr>
      <vt:lpstr>PowerPoint Presentation</vt:lpstr>
      <vt:lpstr>PowerPoint Presentation</vt:lpstr>
      <vt:lpstr>PowerPoint Presentation</vt:lpstr>
      <vt:lpstr>PowerPoint Presentation</vt:lpstr>
      <vt:lpstr>Today’s Road Map</vt:lpstr>
      <vt:lpstr>What does MDOT public transit division do?</vt:lpstr>
      <vt:lpstr>DIVISION GOALS</vt:lpstr>
      <vt:lpstr>PROGRAM DESCRIPTIONS</vt:lpstr>
      <vt:lpstr>PROGRAM DESCRIPTION-CONTD</vt:lpstr>
      <vt:lpstr>Benefits of Public Transit </vt:lpstr>
      <vt:lpstr>MS TRANSIT PROVIDERS </vt:lpstr>
      <vt:lpstr>Project Partnership Spotlight  Mount Zion Economic Community Center, Inc. </vt:lpstr>
      <vt:lpstr>Partnership and Service</vt:lpstr>
      <vt:lpstr>PowerPoint Presentation</vt:lpstr>
      <vt:lpstr>How to Connect to Mobility Options – Regional Mobility Managers?</vt:lpstr>
      <vt:lpstr>Test Your Knowledge </vt:lpstr>
      <vt:lpstr>PowerPoint Presentation</vt:lpstr>
      <vt:lpstr>For additional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Tamara Stewart</cp:lastModifiedBy>
  <cp:revision>11</cp:revision>
  <dcterms:created xsi:type="dcterms:W3CDTF">2024-03-04T16:14:20Z</dcterms:created>
  <dcterms:modified xsi:type="dcterms:W3CDTF">2024-04-18T15:55:03Z</dcterms:modified>
</cp:coreProperties>
</file>